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2" r:id="rId3"/>
    <p:sldId id="299" r:id="rId4"/>
    <p:sldId id="298" r:id="rId5"/>
    <p:sldId id="306" r:id="rId6"/>
    <p:sldId id="307" r:id="rId7"/>
    <p:sldId id="302" r:id="rId8"/>
    <p:sldId id="257" r:id="rId9"/>
    <p:sldId id="266" r:id="rId10"/>
    <p:sldId id="258" r:id="rId11"/>
    <p:sldId id="259" r:id="rId12"/>
    <p:sldId id="260" r:id="rId13"/>
    <p:sldId id="264" r:id="rId14"/>
    <p:sldId id="261" r:id="rId15"/>
    <p:sldId id="265" r:id="rId16"/>
    <p:sldId id="269" r:id="rId17"/>
    <p:sldId id="279" r:id="rId18"/>
    <p:sldId id="303" r:id="rId19"/>
    <p:sldId id="287" r:id="rId20"/>
    <p:sldId id="288" r:id="rId21"/>
    <p:sldId id="289" r:id="rId22"/>
    <p:sldId id="290" r:id="rId23"/>
    <p:sldId id="291" r:id="rId24"/>
    <p:sldId id="294" r:id="rId25"/>
    <p:sldId id="295" r:id="rId26"/>
    <p:sldId id="296" r:id="rId27"/>
    <p:sldId id="267" r:id="rId28"/>
    <p:sldId id="280" r:id="rId29"/>
    <p:sldId id="281" r:id="rId30"/>
    <p:sldId id="282" r:id="rId31"/>
    <p:sldId id="297" r:id="rId32"/>
    <p:sldId id="276" r:id="rId33"/>
    <p:sldId id="272" r:id="rId34"/>
    <p:sldId id="284" r:id="rId35"/>
    <p:sldId id="285" r:id="rId36"/>
    <p:sldId id="275" r:id="rId37"/>
  </p:sldIdLst>
  <p:sldSz cx="9144000" cy="6858000" type="screen4x3"/>
  <p:notesSz cx="6797675" cy="99250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253"/>
          </a:xfrm>
          <a:prstGeom prst="rect">
            <a:avLst/>
          </a:prstGeom>
        </p:spPr>
        <p:txBody>
          <a:bodyPr vert="horz" lIns="91440" tIns="45720" rIns="91440" bIns="45720" rtlCol="0"/>
          <a:lstStyle>
            <a:lvl1pPr algn="r">
              <a:defRPr sz="1200"/>
            </a:lvl1pPr>
          </a:lstStyle>
          <a:p>
            <a:fld id="{069B6DAD-7F2E-41F6-A53C-D55A67DCEC5A}" type="datetimeFigureOut">
              <a:rPr lang="fr-FR" smtClean="0"/>
              <a:t>11/09/2021</a:t>
            </a:fld>
            <a:endParaRPr lang="fr-FR"/>
          </a:p>
        </p:txBody>
      </p:sp>
      <p:sp>
        <p:nvSpPr>
          <p:cNvPr id="4" name="Espace réservé de l'image des diapositives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4399"/>
            <a:ext cx="5438140" cy="4466273"/>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7075"/>
            <a:ext cx="2945659" cy="49625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7075"/>
            <a:ext cx="2945659" cy="496253"/>
          </a:xfrm>
          <a:prstGeom prst="rect">
            <a:avLst/>
          </a:prstGeom>
        </p:spPr>
        <p:txBody>
          <a:bodyPr vert="horz" lIns="91440" tIns="45720" rIns="91440" bIns="45720" rtlCol="0" anchor="b"/>
          <a:lstStyle>
            <a:lvl1pPr algn="r">
              <a:defRPr sz="1200"/>
            </a:lvl1pPr>
          </a:lstStyle>
          <a:p>
            <a:fld id="{062D6D29-3AF6-4AC0-870E-973DEB50A1D7}" type="slidenum">
              <a:rPr lang="fr-FR" smtClean="0"/>
              <a:t>‹N°›</a:t>
            </a:fld>
            <a:endParaRPr lang="fr-FR"/>
          </a:p>
        </p:txBody>
      </p:sp>
    </p:spTree>
    <p:extLst>
      <p:ext uri="{BB962C8B-B14F-4D97-AF65-F5344CB8AC3E}">
        <p14:creationId xmlns:p14="http://schemas.microsoft.com/office/powerpoint/2010/main" val="223065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2D6D29-3AF6-4AC0-870E-973DEB50A1D7}" type="slidenum">
              <a:rPr lang="fr-FR" smtClean="0"/>
              <a:t>8</a:t>
            </a:fld>
            <a:endParaRPr lang="fr-FR"/>
          </a:p>
        </p:txBody>
      </p:sp>
    </p:spTree>
    <p:extLst>
      <p:ext uri="{BB962C8B-B14F-4D97-AF65-F5344CB8AC3E}">
        <p14:creationId xmlns:p14="http://schemas.microsoft.com/office/powerpoint/2010/main" val="2518255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2D6D29-3AF6-4AC0-870E-973DEB50A1D7}" type="slidenum">
              <a:rPr lang="fr-FR" smtClean="0"/>
              <a:t>24</a:t>
            </a:fld>
            <a:endParaRPr lang="fr-FR"/>
          </a:p>
        </p:txBody>
      </p:sp>
    </p:spTree>
    <p:extLst>
      <p:ext uri="{BB962C8B-B14F-4D97-AF65-F5344CB8AC3E}">
        <p14:creationId xmlns:p14="http://schemas.microsoft.com/office/powerpoint/2010/main" val="2382124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2D6D29-3AF6-4AC0-870E-973DEB50A1D7}" type="slidenum">
              <a:rPr lang="fr-FR" smtClean="0"/>
              <a:t>25</a:t>
            </a:fld>
            <a:endParaRPr lang="fr-FR"/>
          </a:p>
        </p:txBody>
      </p:sp>
    </p:spTree>
    <p:extLst>
      <p:ext uri="{BB962C8B-B14F-4D97-AF65-F5344CB8AC3E}">
        <p14:creationId xmlns:p14="http://schemas.microsoft.com/office/powerpoint/2010/main" val="2382124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2D6D29-3AF6-4AC0-870E-973DEB50A1D7}" type="slidenum">
              <a:rPr lang="fr-FR" smtClean="0"/>
              <a:t>26</a:t>
            </a:fld>
            <a:endParaRPr lang="fr-FR"/>
          </a:p>
        </p:txBody>
      </p:sp>
    </p:spTree>
    <p:extLst>
      <p:ext uri="{BB962C8B-B14F-4D97-AF65-F5344CB8AC3E}">
        <p14:creationId xmlns:p14="http://schemas.microsoft.com/office/powerpoint/2010/main" val="2382124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2D6D29-3AF6-4AC0-870E-973DEB50A1D7}" type="slidenum">
              <a:rPr lang="fr-FR" smtClean="0"/>
              <a:t>27</a:t>
            </a:fld>
            <a:endParaRPr lang="fr-FR"/>
          </a:p>
        </p:txBody>
      </p:sp>
    </p:spTree>
    <p:extLst>
      <p:ext uri="{BB962C8B-B14F-4D97-AF65-F5344CB8AC3E}">
        <p14:creationId xmlns:p14="http://schemas.microsoft.com/office/powerpoint/2010/main" val="3976386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2D6D29-3AF6-4AC0-870E-973DEB50A1D7}" type="slidenum">
              <a:rPr lang="fr-FR" smtClean="0"/>
              <a:t>12</a:t>
            </a:fld>
            <a:endParaRPr lang="fr-FR"/>
          </a:p>
        </p:txBody>
      </p:sp>
    </p:spTree>
    <p:extLst>
      <p:ext uri="{BB962C8B-B14F-4D97-AF65-F5344CB8AC3E}">
        <p14:creationId xmlns:p14="http://schemas.microsoft.com/office/powerpoint/2010/main" val="2145687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2D6D29-3AF6-4AC0-870E-973DEB50A1D7}" type="slidenum">
              <a:rPr lang="fr-FR" smtClean="0"/>
              <a:t>13</a:t>
            </a:fld>
            <a:endParaRPr lang="fr-FR"/>
          </a:p>
        </p:txBody>
      </p:sp>
    </p:spTree>
    <p:extLst>
      <p:ext uri="{BB962C8B-B14F-4D97-AF65-F5344CB8AC3E}">
        <p14:creationId xmlns:p14="http://schemas.microsoft.com/office/powerpoint/2010/main" val="745140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2D6D29-3AF6-4AC0-870E-973DEB50A1D7}" type="slidenum">
              <a:rPr lang="fr-FR" smtClean="0"/>
              <a:t>15</a:t>
            </a:fld>
            <a:endParaRPr lang="fr-FR"/>
          </a:p>
        </p:txBody>
      </p:sp>
    </p:spTree>
    <p:extLst>
      <p:ext uri="{BB962C8B-B14F-4D97-AF65-F5344CB8AC3E}">
        <p14:creationId xmlns:p14="http://schemas.microsoft.com/office/powerpoint/2010/main" val="1231091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2D6D29-3AF6-4AC0-870E-973DEB50A1D7}" type="slidenum">
              <a:rPr lang="fr-FR" smtClean="0"/>
              <a:t>19</a:t>
            </a:fld>
            <a:endParaRPr lang="fr-FR"/>
          </a:p>
        </p:txBody>
      </p:sp>
    </p:spTree>
    <p:extLst>
      <p:ext uri="{BB962C8B-B14F-4D97-AF65-F5344CB8AC3E}">
        <p14:creationId xmlns:p14="http://schemas.microsoft.com/office/powerpoint/2010/main" val="2382124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2D6D29-3AF6-4AC0-870E-973DEB50A1D7}" type="slidenum">
              <a:rPr lang="fr-FR" smtClean="0"/>
              <a:t>20</a:t>
            </a:fld>
            <a:endParaRPr lang="fr-FR"/>
          </a:p>
        </p:txBody>
      </p:sp>
    </p:spTree>
    <p:extLst>
      <p:ext uri="{BB962C8B-B14F-4D97-AF65-F5344CB8AC3E}">
        <p14:creationId xmlns:p14="http://schemas.microsoft.com/office/powerpoint/2010/main" val="2382124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2D6D29-3AF6-4AC0-870E-973DEB50A1D7}" type="slidenum">
              <a:rPr lang="fr-FR" smtClean="0"/>
              <a:t>21</a:t>
            </a:fld>
            <a:endParaRPr lang="fr-FR"/>
          </a:p>
        </p:txBody>
      </p:sp>
    </p:spTree>
    <p:extLst>
      <p:ext uri="{BB962C8B-B14F-4D97-AF65-F5344CB8AC3E}">
        <p14:creationId xmlns:p14="http://schemas.microsoft.com/office/powerpoint/2010/main" val="2382124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2D6D29-3AF6-4AC0-870E-973DEB50A1D7}" type="slidenum">
              <a:rPr lang="fr-FR" smtClean="0"/>
              <a:t>22</a:t>
            </a:fld>
            <a:endParaRPr lang="fr-FR"/>
          </a:p>
        </p:txBody>
      </p:sp>
    </p:spTree>
    <p:extLst>
      <p:ext uri="{BB962C8B-B14F-4D97-AF65-F5344CB8AC3E}">
        <p14:creationId xmlns:p14="http://schemas.microsoft.com/office/powerpoint/2010/main" val="2382124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2D6D29-3AF6-4AC0-870E-973DEB50A1D7}" type="slidenum">
              <a:rPr lang="fr-FR" smtClean="0"/>
              <a:t>23</a:t>
            </a:fld>
            <a:endParaRPr lang="fr-FR"/>
          </a:p>
        </p:txBody>
      </p:sp>
    </p:spTree>
    <p:extLst>
      <p:ext uri="{BB962C8B-B14F-4D97-AF65-F5344CB8AC3E}">
        <p14:creationId xmlns:p14="http://schemas.microsoft.com/office/powerpoint/2010/main" val="2382124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CE1CBF7-1934-431B-BA89-8ED7BD43EDEE}" type="datetimeFigureOut">
              <a:rPr lang="fr-FR" smtClean="0"/>
              <a:t>11/09/2021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AB95D1-DD9D-4A0E-95A9-DFE4A688C83B}" type="slidenum">
              <a:rPr lang="fr-FR" smtClean="0"/>
              <a:t>‹N°›</a:t>
            </a:fld>
            <a:endParaRPr lang="fr-FR"/>
          </a:p>
        </p:txBody>
      </p:sp>
    </p:spTree>
    <p:extLst>
      <p:ext uri="{BB962C8B-B14F-4D97-AF65-F5344CB8AC3E}">
        <p14:creationId xmlns:p14="http://schemas.microsoft.com/office/powerpoint/2010/main" val="1321911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E1CBF7-1934-431B-BA89-8ED7BD43EDEE}" type="datetimeFigureOut">
              <a:rPr lang="fr-FR" smtClean="0"/>
              <a:t>11/09/2021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AB95D1-DD9D-4A0E-95A9-DFE4A688C83B}" type="slidenum">
              <a:rPr lang="fr-FR" smtClean="0"/>
              <a:t>‹N°›</a:t>
            </a:fld>
            <a:endParaRPr lang="fr-FR"/>
          </a:p>
        </p:txBody>
      </p:sp>
    </p:spTree>
    <p:extLst>
      <p:ext uri="{BB962C8B-B14F-4D97-AF65-F5344CB8AC3E}">
        <p14:creationId xmlns:p14="http://schemas.microsoft.com/office/powerpoint/2010/main" val="2289213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E1CBF7-1934-431B-BA89-8ED7BD43EDEE}" type="datetimeFigureOut">
              <a:rPr lang="fr-FR" smtClean="0"/>
              <a:t>11/09/2021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AB95D1-DD9D-4A0E-95A9-DFE4A688C83B}" type="slidenum">
              <a:rPr lang="fr-FR" smtClean="0"/>
              <a:t>‹N°›</a:t>
            </a:fld>
            <a:endParaRPr lang="fr-FR"/>
          </a:p>
        </p:txBody>
      </p:sp>
    </p:spTree>
    <p:extLst>
      <p:ext uri="{BB962C8B-B14F-4D97-AF65-F5344CB8AC3E}">
        <p14:creationId xmlns:p14="http://schemas.microsoft.com/office/powerpoint/2010/main" val="2914543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E1CBF7-1934-431B-BA89-8ED7BD43EDEE}" type="datetimeFigureOut">
              <a:rPr lang="fr-FR" smtClean="0"/>
              <a:t>11/09/2021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AB95D1-DD9D-4A0E-95A9-DFE4A688C83B}" type="slidenum">
              <a:rPr lang="fr-FR" smtClean="0"/>
              <a:t>‹N°›</a:t>
            </a:fld>
            <a:endParaRPr lang="fr-FR"/>
          </a:p>
        </p:txBody>
      </p:sp>
    </p:spTree>
    <p:extLst>
      <p:ext uri="{BB962C8B-B14F-4D97-AF65-F5344CB8AC3E}">
        <p14:creationId xmlns:p14="http://schemas.microsoft.com/office/powerpoint/2010/main" val="46351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CE1CBF7-1934-431B-BA89-8ED7BD43EDEE}" type="datetimeFigureOut">
              <a:rPr lang="fr-FR" smtClean="0"/>
              <a:t>11/09/2021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AB95D1-DD9D-4A0E-95A9-DFE4A688C83B}" type="slidenum">
              <a:rPr lang="fr-FR" smtClean="0"/>
              <a:t>‹N°›</a:t>
            </a:fld>
            <a:endParaRPr lang="fr-FR"/>
          </a:p>
        </p:txBody>
      </p:sp>
    </p:spTree>
    <p:extLst>
      <p:ext uri="{BB962C8B-B14F-4D97-AF65-F5344CB8AC3E}">
        <p14:creationId xmlns:p14="http://schemas.microsoft.com/office/powerpoint/2010/main" val="685049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CE1CBF7-1934-431B-BA89-8ED7BD43EDEE}" type="datetimeFigureOut">
              <a:rPr lang="fr-FR" smtClean="0"/>
              <a:t>11/09/2021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AB95D1-DD9D-4A0E-95A9-DFE4A688C83B}" type="slidenum">
              <a:rPr lang="fr-FR" smtClean="0"/>
              <a:t>‹N°›</a:t>
            </a:fld>
            <a:endParaRPr lang="fr-FR"/>
          </a:p>
        </p:txBody>
      </p:sp>
    </p:spTree>
    <p:extLst>
      <p:ext uri="{BB962C8B-B14F-4D97-AF65-F5344CB8AC3E}">
        <p14:creationId xmlns:p14="http://schemas.microsoft.com/office/powerpoint/2010/main" val="484333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CE1CBF7-1934-431B-BA89-8ED7BD43EDEE}" type="datetimeFigureOut">
              <a:rPr lang="fr-FR" smtClean="0"/>
              <a:t>11/09/2021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9AB95D1-DD9D-4A0E-95A9-DFE4A688C83B}" type="slidenum">
              <a:rPr lang="fr-FR" smtClean="0"/>
              <a:t>‹N°›</a:t>
            </a:fld>
            <a:endParaRPr lang="fr-FR"/>
          </a:p>
        </p:txBody>
      </p:sp>
    </p:spTree>
    <p:extLst>
      <p:ext uri="{BB962C8B-B14F-4D97-AF65-F5344CB8AC3E}">
        <p14:creationId xmlns:p14="http://schemas.microsoft.com/office/powerpoint/2010/main" val="184010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CE1CBF7-1934-431B-BA89-8ED7BD43EDEE}" type="datetimeFigureOut">
              <a:rPr lang="fr-FR" smtClean="0"/>
              <a:t>11/09/2021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9AB95D1-DD9D-4A0E-95A9-DFE4A688C83B}" type="slidenum">
              <a:rPr lang="fr-FR" smtClean="0"/>
              <a:t>‹N°›</a:t>
            </a:fld>
            <a:endParaRPr lang="fr-FR"/>
          </a:p>
        </p:txBody>
      </p:sp>
    </p:spTree>
    <p:extLst>
      <p:ext uri="{BB962C8B-B14F-4D97-AF65-F5344CB8AC3E}">
        <p14:creationId xmlns:p14="http://schemas.microsoft.com/office/powerpoint/2010/main" val="3522835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E1CBF7-1934-431B-BA89-8ED7BD43EDEE}" type="datetimeFigureOut">
              <a:rPr lang="fr-FR" smtClean="0"/>
              <a:t>11/09/2021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9AB95D1-DD9D-4A0E-95A9-DFE4A688C83B}" type="slidenum">
              <a:rPr lang="fr-FR" smtClean="0"/>
              <a:t>‹N°›</a:t>
            </a:fld>
            <a:endParaRPr lang="fr-FR"/>
          </a:p>
        </p:txBody>
      </p:sp>
    </p:spTree>
    <p:extLst>
      <p:ext uri="{BB962C8B-B14F-4D97-AF65-F5344CB8AC3E}">
        <p14:creationId xmlns:p14="http://schemas.microsoft.com/office/powerpoint/2010/main" val="243185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CE1CBF7-1934-431B-BA89-8ED7BD43EDEE}" type="datetimeFigureOut">
              <a:rPr lang="fr-FR" smtClean="0"/>
              <a:t>11/09/2021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AB95D1-DD9D-4A0E-95A9-DFE4A688C83B}" type="slidenum">
              <a:rPr lang="fr-FR" smtClean="0"/>
              <a:t>‹N°›</a:t>
            </a:fld>
            <a:endParaRPr lang="fr-FR"/>
          </a:p>
        </p:txBody>
      </p:sp>
    </p:spTree>
    <p:extLst>
      <p:ext uri="{BB962C8B-B14F-4D97-AF65-F5344CB8AC3E}">
        <p14:creationId xmlns:p14="http://schemas.microsoft.com/office/powerpoint/2010/main" val="2627276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CE1CBF7-1934-431B-BA89-8ED7BD43EDEE}" type="datetimeFigureOut">
              <a:rPr lang="fr-FR" smtClean="0"/>
              <a:t>11/09/2021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AB95D1-DD9D-4A0E-95A9-DFE4A688C83B}" type="slidenum">
              <a:rPr lang="fr-FR" smtClean="0"/>
              <a:t>‹N°›</a:t>
            </a:fld>
            <a:endParaRPr lang="fr-FR"/>
          </a:p>
        </p:txBody>
      </p:sp>
    </p:spTree>
    <p:extLst>
      <p:ext uri="{BB962C8B-B14F-4D97-AF65-F5344CB8AC3E}">
        <p14:creationId xmlns:p14="http://schemas.microsoft.com/office/powerpoint/2010/main" val="3830477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1CBF7-1934-431B-BA89-8ED7BD43EDEE}" type="datetimeFigureOut">
              <a:rPr lang="fr-FR" smtClean="0"/>
              <a:t>11/09/2021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B95D1-DD9D-4A0E-95A9-DFE4A688C83B}" type="slidenum">
              <a:rPr lang="fr-FR" smtClean="0"/>
              <a:t>‹N°›</a:t>
            </a:fld>
            <a:endParaRPr lang="fr-FR"/>
          </a:p>
        </p:txBody>
      </p:sp>
    </p:spTree>
    <p:extLst>
      <p:ext uri="{BB962C8B-B14F-4D97-AF65-F5344CB8AC3E}">
        <p14:creationId xmlns:p14="http://schemas.microsoft.com/office/powerpoint/2010/main" val="3065327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548681"/>
            <a:ext cx="7772400" cy="1296144"/>
          </a:xfrm>
        </p:spPr>
        <p:txBody>
          <a:bodyPr>
            <a:normAutofit/>
          </a:bodyPr>
          <a:lstStyle/>
          <a:p>
            <a:r>
              <a:rPr lang="fr-FR" b="1" dirty="0" smtClean="0"/>
              <a:t>C</a:t>
            </a:r>
            <a:r>
              <a:rPr lang="fr-FR" sz="3200" b="1" dirty="0" smtClean="0"/>
              <a:t>ONSEIL </a:t>
            </a:r>
            <a:r>
              <a:rPr lang="fr-FR" b="1" dirty="0" smtClean="0"/>
              <a:t>R</a:t>
            </a:r>
            <a:r>
              <a:rPr lang="fr-FR" sz="3200" b="1" dirty="0" smtClean="0"/>
              <a:t>EGIONAL DE </a:t>
            </a:r>
            <a:r>
              <a:rPr lang="fr-FR" b="1" dirty="0" smtClean="0"/>
              <a:t>D</a:t>
            </a:r>
            <a:r>
              <a:rPr lang="fr-FR" sz="3200" b="1" dirty="0" smtClean="0"/>
              <a:t>IFFA </a:t>
            </a:r>
            <a:endParaRPr lang="fr-FR" sz="3200" b="1" dirty="0"/>
          </a:p>
        </p:txBody>
      </p:sp>
      <p:sp>
        <p:nvSpPr>
          <p:cNvPr id="3" name="Sous-titre 2"/>
          <p:cNvSpPr>
            <a:spLocks noGrp="1"/>
          </p:cNvSpPr>
          <p:nvPr>
            <p:ph type="subTitle" idx="1"/>
          </p:nvPr>
        </p:nvSpPr>
        <p:spPr>
          <a:xfrm>
            <a:off x="1691680" y="2204864"/>
            <a:ext cx="5976664" cy="936104"/>
          </a:xfrm>
          <a:solidFill>
            <a:schemeClr val="tx2">
              <a:lumMod val="20000"/>
              <a:lumOff val="80000"/>
            </a:schemeClr>
          </a:solidFill>
          <a:ln w="28575">
            <a:solidFill>
              <a:schemeClr val="tx1"/>
            </a:solidFill>
          </a:ln>
        </p:spPr>
        <p:txBody>
          <a:bodyPr>
            <a:normAutofit fontScale="40000" lnSpcReduction="20000"/>
          </a:bodyPr>
          <a:lstStyle/>
          <a:p>
            <a:endParaRPr lang="fr-FR" sz="4400" b="1" dirty="0" smtClean="0">
              <a:solidFill>
                <a:srgbClr val="0070C0"/>
              </a:solidFill>
              <a:latin typeface="Arial Black" pitchFamily="34" charset="0"/>
            </a:endParaRPr>
          </a:p>
          <a:p>
            <a:r>
              <a:rPr lang="fr-FR" sz="4400" b="1" dirty="0" smtClean="0">
                <a:solidFill>
                  <a:srgbClr val="0070C0"/>
                </a:solidFill>
                <a:latin typeface="Arial Black" pitchFamily="34" charset="0"/>
              </a:rPr>
              <a:t>LA REGION DE DIFFA</a:t>
            </a:r>
          </a:p>
          <a:p>
            <a:r>
              <a:rPr lang="fr-FR" sz="4400" b="1" dirty="0" smtClean="0">
                <a:solidFill>
                  <a:schemeClr val="accent6">
                    <a:lumMod val="75000"/>
                  </a:schemeClr>
                </a:solidFill>
                <a:latin typeface="Arial Narrow" pitchFamily="34" charset="0"/>
              </a:rPr>
              <a:t>DONNEES SOCIO-ECONOMIQUES </a:t>
            </a:r>
            <a:endParaRPr lang="fr-FR" sz="4400" b="1" dirty="0">
              <a:solidFill>
                <a:schemeClr val="tx1"/>
              </a:solidFill>
              <a:latin typeface="Arial Narrow"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565933"/>
            <a:ext cx="1201737"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76672"/>
            <a:ext cx="12319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necteur droit 4"/>
          <p:cNvCxnSpPr/>
          <p:nvPr/>
        </p:nvCxnSpPr>
        <p:spPr>
          <a:xfrm>
            <a:off x="1691680" y="2060848"/>
            <a:ext cx="621749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212976"/>
            <a:ext cx="712879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908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579296" cy="4997152"/>
          </a:xfrm>
        </p:spPr>
        <p:txBody>
          <a:bodyPr/>
          <a:lstStyle/>
          <a:p>
            <a:pPr marL="0" indent="0">
              <a:buNone/>
            </a:pPr>
            <a:r>
              <a:rPr lang="fr-FR"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285" y="2549250"/>
            <a:ext cx="3607706" cy="220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84" y="980728"/>
            <a:ext cx="5307601" cy="377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re 1"/>
          <p:cNvSpPr txBox="1">
            <a:spLocks/>
          </p:cNvSpPr>
          <p:nvPr/>
        </p:nvSpPr>
        <p:spPr>
          <a:xfrm>
            <a:off x="539552" y="116632"/>
            <a:ext cx="7931224" cy="864096"/>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smtClean="0">
                <a:solidFill>
                  <a:schemeClr val="accent6">
                    <a:lumMod val="75000"/>
                  </a:schemeClr>
                </a:solidFill>
              </a:rPr>
              <a:t>Le </a:t>
            </a:r>
            <a:r>
              <a:rPr lang="fr-FR" sz="3200" b="1" dirty="0" smtClean="0">
                <a:solidFill>
                  <a:srgbClr val="0070C0"/>
                </a:solidFill>
                <a:latin typeface="Arial Black" pitchFamily="34" charset="0"/>
              </a:rPr>
              <a:t>LAC TCHAD</a:t>
            </a:r>
            <a:r>
              <a:rPr lang="fr-FR" sz="3200" b="1" dirty="0" smtClean="0">
                <a:solidFill>
                  <a:schemeClr val="accent6">
                    <a:lumMod val="75000"/>
                  </a:schemeClr>
                </a:solidFill>
              </a:rPr>
              <a:t>, un  potentiel hydro agricole et halieutique remarquable (suite)</a:t>
            </a:r>
            <a:endParaRPr lang="fr-FR" sz="3200" b="1" dirty="0">
              <a:solidFill>
                <a:schemeClr val="accent6">
                  <a:lumMod val="75000"/>
                </a:schemeClr>
              </a:solidFill>
            </a:endParaRPr>
          </a:p>
        </p:txBody>
      </p:sp>
      <p:sp>
        <p:nvSpPr>
          <p:cNvPr id="4" name="ZoneTexte 3"/>
          <p:cNvSpPr txBox="1"/>
          <p:nvPr/>
        </p:nvSpPr>
        <p:spPr>
          <a:xfrm>
            <a:off x="539552" y="4786251"/>
            <a:ext cx="8424936" cy="1938992"/>
          </a:xfrm>
          <a:prstGeom prst="rect">
            <a:avLst/>
          </a:prstGeom>
          <a:noFill/>
        </p:spPr>
        <p:txBody>
          <a:bodyPr wrap="square" rtlCol="0">
            <a:spAutoFit/>
          </a:bodyPr>
          <a:lstStyle/>
          <a:p>
            <a:pPr marL="342900" indent="-342900">
              <a:buFont typeface="Arial" pitchFamily="34" charset="0"/>
              <a:buChar char="•"/>
            </a:pPr>
            <a:r>
              <a:rPr lang="fr-FR" sz="2400" b="1" dirty="0" smtClean="0">
                <a:solidFill>
                  <a:srgbClr val="0070C0"/>
                </a:solidFill>
              </a:rPr>
              <a:t>182 000 ha de terres fertiles </a:t>
            </a:r>
            <a:r>
              <a:rPr lang="fr-FR" sz="2400" dirty="0" smtClean="0"/>
              <a:t>pour les productions agro-</a:t>
            </a:r>
            <a:r>
              <a:rPr lang="fr-FR" sz="2400" dirty="0" err="1" smtClean="0"/>
              <a:t>sylvo</a:t>
            </a:r>
            <a:r>
              <a:rPr lang="fr-FR" sz="2400" dirty="0" smtClean="0"/>
              <a:t>-pastorales </a:t>
            </a:r>
          </a:p>
          <a:p>
            <a:pPr marL="342900" indent="-342900">
              <a:buFont typeface="Arial" pitchFamily="34" charset="0"/>
              <a:buChar char="•"/>
            </a:pPr>
            <a:r>
              <a:rPr lang="fr-FR" sz="2400" dirty="0" smtClean="0"/>
              <a:t>Une production massive de poisson </a:t>
            </a:r>
          </a:p>
          <a:p>
            <a:pPr marL="342900" indent="-342900">
              <a:buFont typeface="Arial" pitchFamily="34" charset="0"/>
              <a:buChar char="•"/>
            </a:pPr>
            <a:r>
              <a:rPr lang="fr-FR" sz="2400" b="1" dirty="0" smtClean="0">
                <a:solidFill>
                  <a:srgbClr val="0070C0"/>
                </a:solidFill>
              </a:rPr>
              <a:t>6000 à 20 000 tonnes de poisson par an </a:t>
            </a:r>
            <a:r>
              <a:rPr lang="fr-FR" sz="2400" dirty="0" smtClean="0"/>
              <a:t>(en cumul avec les pêcheries de la </a:t>
            </a:r>
            <a:r>
              <a:rPr lang="fr-FR" sz="2400" dirty="0" err="1" smtClean="0"/>
              <a:t>Komadougou</a:t>
            </a:r>
            <a:r>
              <a:rPr lang="fr-FR" sz="2400" dirty="0" smtClean="0"/>
              <a:t>),  10 000 opérateurs dans la filière </a:t>
            </a:r>
            <a:endParaRPr lang="fr-FR" sz="2400" dirty="0"/>
          </a:p>
        </p:txBody>
      </p:sp>
    </p:spTree>
    <p:extLst>
      <p:ext uri="{BB962C8B-B14F-4D97-AF65-F5344CB8AC3E}">
        <p14:creationId xmlns:p14="http://schemas.microsoft.com/office/powerpoint/2010/main" val="3692827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Autofit/>
          </a:bodyPr>
          <a:lstStyle/>
          <a:p>
            <a:r>
              <a:rPr lang="fr-FR" sz="3600" b="1" dirty="0" smtClean="0"/>
              <a:t>Poisson du lac Tchad nigérien </a:t>
            </a:r>
            <a:endParaRPr lang="fr-FR" sz="3600" b="1" dirty="0"/>
          </a:p>
        </p:txBody>
      </p:sp>
      <p:sp>
        <p:nvSpPr>
          <p:cNvPr id="3" name="Espace réservé du contenu 2"/>
          <p:cNvSpPr>
            <a:spLocks noGrp="1"/>
          </p:cNvSpPr>
          <p:nvPr>
            <p:ph idx="1"/>
          </p:nvPr>
        </p:nvSpPr>
        <p:spPr/>
        <p:txBody>
          <a:bodyPr/>
          <a:lstStyle/>
          <a:p>
            <a:pPr marL="0" indent="0">
              <a:buNone/>
            </a:pPr>
            <a:r>
              <a:rPr lang="fr-FR" dirty="0" smtClean="0"/>
              <a:t>.</a:t>
            </a:r>
            <a:endParaRPr lang="fr-F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6390" y="1273364"/>
            <a:ext cx="4229328" cy="2338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5" descr="Résultat de recherche d'images pour &quot;cartons de poisson séché de Diffa&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descr="C:\Users\Hamza\Desktop\PAC II\Rapports\Photo\100_2030.JPG"/>
          <p:cNvPicPr/>
          <p:nvPr/>
        </p:nvPicPr>
        <p:blipFill>
          <a:blip r:embed="rId3" cstate="print"/>
          <a:srcRect/>
          <a:stretch>
            <a:fillRect/>
          </a:stretch>
        </p:blipFill>
        <p:spPr bwMode="auto">
          <a:xfrm>
            <a:off x="5915025" y="4128788"/>
            <a:ext cx="2914650" cy="2053590"/>
          </a:xfrm>
          <a:prstGeom prst="rect">
            <a:avLst/>
          </a:prstGeom>
          <a:noFill/>
          <a:ln w="9525">
            <a:noFill/>
            <a:miter lim="800000"/>
            <a:headEnd/>
            <a:tailEnd/>
          </a:ln>
        </p:spPr>
      </p:pic>
      <p:pic>
        <p:nvPicPr>
          <p:cNvPr id="9" name="Image 8" descr="C:\Users\Hamza\Desktop\PAC II\Rapports\Photo\100_2029.JPG"/>
          <p:cNvPicPr/>
          <p:nvPr/>
        </p:nvPicPr>
        <p:blipFill>
          <a:blip r:embed="rId4" cstate="print"/>
          <a:srcRect/>
          <a:stretch>
            <a:fillRect/>
          </a:stretch>
        </p:blipFill>
        <p:spPr bwMode="auto">
          <a:xfrm>
            <a:off x="2976215" y="4113204"/>
            <a:ext cx="2800350" cy="2050415"/>
          </a:xfrm>
          <a:prstGeom prst="rect">
            <a:avLst/>
          </a:prstGeom>
          <a:noFill/>
          <a:ln w="9525">
            <a:noFill/>
            <a:miter lim="800000"/>
            <a:headEnd/>
            <a:tailEnd/>
          </a:ln>
        </p:spPr>
      </p:pic>
      <p:pic>
        <p:nvPicPr>
          <p:cNvPr id="3080" name="Imag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199" y="1916832"/>
            <a:ext cx="3832256" cy="16952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0"/>
          <p:cNvSpPr>
            <a:spLocks noChangeArrowheads="1"/>
          </p:cNvSpPr>
          <p:nvPr/>
        </p:nvSpPr>
        <p:spPr bwMode="auto">
          <a:xfrm>
            <a:off x="0" y="1809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1"/>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ZoneTexte 4"/>
          <p:cNvSpPr txBox="1"/>
          <p:nvPr/>
        </p:nvSpPr>
        <p:spPr>
          <a:xfrm>
            <a:off x="611560" y="1052736"/>
            <a:ext cx="3312368" cy="461665"/>
          </a:xfrm>
          <a:prstGeom prst="rect">
            <a:avLst/>
          </a:prstGeom>
          <a:noFill/>
          <a:ln>
            <a:noFill/>
          </a:ln>
        </p:spPr>
        <p:txBody>
          <a:bodyPr wrap="square" rtlCol="0">
            <a:spAutoFit/>
          </a:bodyPr>
          <a:lstStyle/>
          <a:p>
            <a:r>
              <a:rPr lang="fr-FR" sz="2400" dirty="0" smtClean="0"/>
              <a:t>Silures et tilapia </a:t>
            </a:r>
            <a:endParaRPr lang="fr-FR" sz="2400"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846" y="4113204"/>
            <a:ext cx="2463825" cy="196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17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0375" y="160338"/>
            <a:ext cx="8229600" cy="1210146"/>
          </a:xfrm>
        </p:spPr>
        <p:txBody>
          <a:bodyPr>
            <a:normAutofit/>
          </a:bodyPr>
          <a:lstStyle/>
          <a:p>
            <a:r>
              <a:rPr lang="fr-FR" sz="3600" b="1" dirty="0" smtClean="0">
                <a:latin typeface="Arial Black" pitchFamily="34" charset="0"/>
              </a:rPr>
              <a:t>Diffa :</a:t>
            </a:r>
            <a:r>
              <a:rPr lang="fr-FR" sz="3600" b="1" dirty="0" smtClean="0">
                <a:solidFill>
                  <a:schemeClr val="accent6">
                    <a:lumMod val="75000"/>
                  </a:schemeClr>
                </a:solidFill>
              </a:rPr>
              <a:t> Un potentiel pastoral certain </a:t>
            </a:r>
            <a:br>
              <a:rPr lang="fr-FR" sz="3600" b="1" dirty="0" smtClean="0">
                <a:solidFill>
                  <a:schemeClr val="accent6">
                    <a:lumMod val="75000"/>
                  </a:schemeClr>
                </a:solidFill>
              </a:rPr>
            </a:br>
            <a:r>
              <a:rPr lang="fr-FR" sz="2800" b="1" dirty="0" smtClean="0">
                <a:solidFill>
                  <a:schemeClr val="accent5">
                    <a:lumMod val="50000"/>
                  </a:schemeClr>
                </a:solidFill>
              </a:rPr>
              <a:t>Bovins, camelins, chevaux, ovins, caprins</a:t>
            </a:r>
            <a:endParaRPr lang="fr-FR" sz="2800" b="1" dirty="0">
              <a:solidFill>
                <a:schemeClr val="accent5">
                  <a:lumMod val="50000"/>
                </a:schemeClr>
              </a:solidFill>
            </a:endParaRPr>
          </a:p>
        </p:txBody>
      </p:sp>
      <p:sp>
        <p:nvSpPr>
          <p:cNvPr id="3" name="Espace réservé du contenu 2"/>
          <p:cNvSpPr>
            <a:spLocks noGrp="1"/>
          </p:cNvSpPr>
          <p:nvPr>
            <p:ph idx="1"/>
          </p:nvPr>
        </p:nvSpPr>
        <p:spPr>
          <a:xfrm>
            <a:off x="331345" y="1347839"/>
            <a:ext cx="8229600" cy="5472608"/>
          </a:xfrm>
        </p:spPr>
        <p:txBody>
          <a:bodyPr>
            <a:normAutofit fontScale="77500" lnSpcReduction="20000"/>
          </a:bodyPr>
          <a:lstStyle/>
          <a:p>
            <a:pPr marL="0" indent="0">
              <a:buNone/>
            </a:pPr>
            <a:r>
              <a:rPr lang="fr-FR" dirty="0" smtClean="0"/>
              <a:t>11% du cheptel national, 5</a:t>
            </a:r>
            <a:r>
              <a:rPr lang="fr-FR" baseline="30000" dirty="0" smtClean="0"/>
              <a:t>ième</a:t>
            </a:r>
            <a:r>
              <a:rPr lang="fr-FR" dirty="0" smtClean="0"/>
              <a:t> région d’élevage du Niger </a:t>
            </a:r>
          </a:p>
          <a:p>
            <a:pPr marL="0" indent="0">
              <a:buNone/>
            </a:pPr>
            <a:r>
              <a:rPr lang="fr-FR" sz="4000" b="1" dirty="0" smtClean="0">
                <a:solidFill>
                  <a:srgbClr val="00B050"/>
                </a:solidFill>
              </a:rPr>
              <a:t>6 078 320 ha de pâturages </a:t>
            </a:r>
            <a:r>
              <a:rPr lang="fr-FR" sz="3400" dirty="0" smtClean="0"/>
              <a:t>naturels (2013)</a:t>
            </a:r>
          </a:p>
          <a:p>
            <a:pPr marL="0" indent="0">
              <a:buNone/>
            </a:pPr>
            <a:r>
              <a:rPr lang="fr-FR" sz="4000" b="1" i="1" dirty="0" smtClean="0">
                <a:solidFill>
                  <a:srgbClr val="00B050"/>
                </a:solidFill>
              </a:rPr>
              <a:t>3</a:t>
            </a:r>
            <a:r>
              <a:rPr lang="fr-FR" sz="4000" b="1" i="1" dirty="0">
                <a:solidFill>
                  <a:srgbClr val="00B050"/>
                </a:solidFill>
              </a:rPr>
              <a:t> 750 686 </a:t>
            </a:r>
            <a:r>
              <a:rPr lang="fr-FR" sz="4000" b="1" i="1" dirty="0" smtClean="0">
                <a:solidFill>
                  <a:srgbClr val="00B050"/>
                </a:solidFill>
              </a:rPr>
              <a:t>têtes </a:t>
            </a:r>
            <a:r>
              <a:rPr lang="fr-FR" sz="3400" i="1" dirty="0" smtClean="0"/>
              <a:t>soit </a:t>
            </a:r>
            <a:r>
              <a:rPr lang="fr-FR" sz="3400" i="1" dirty="0"/>
              <a:t>1 636 916 </a:t>
            </a:r>
            <a:r>
              <a:rPr lang="fr-FR" sz="3400" i="1" dirty="0" smtClean="0"/>
              <a:t>UBT (2013)</a:t>
            </a:r>
            <a:endParaRPr lang="fr-FR" i="1" dirty="0" smtClean="0"/>
          </a:p>
          <a:p>
            <a:pPr marL="0" indent="0">
              <a:buNone/>
            </a:pPr>
            <a:r>
              <a:rPr lang="fr-FR" i="1" dirty="0" smtClean="0"/>
              <a:t> </a:t>
            </a:r>
            <a:endParaRPr lang="fr-FR" dirty="0" smtClean="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r>
              <a:rPr lang="fr-FR" sz="3100" b="1" dirty="0" smtClean="0">
                <a:solidFill>
                  <a:schemeClr val="accent6">
                    <a:lumMod val="75000"/>
                  </a:schemeClr>
                </a:solidFill>
              </a:rPr>
              <a:t>La race </a:t>
            </a:r>
            <a:r>
              <a:rPr lang="fr-FR" sz="3100" b="1" dirty="0" err="1" smtClean="0">
                <a:solidFill>
                  <a:schemeClr val="accent6">
                    <a:lumMod val="75000"/>
                  </a:schemeClr>
                </a:solidFill>
              </a:rPr>
              <a:t>Kouri</a:t>
            </a:r>
            <a:r>
              <a:rPr lang="fr-FR" sz="3100" b="1" dirty="0" smtClean="0">
                <a:solidFill>
                  <a:schemeClr val="accent6">
                    <a:lumMod val="75000"/>
                  </a:schemeClr>
                </a:solidFill>
              </a:rPr>
              <a:t>, inscrite au patrimoine mondial de l’UNESCO</a:t>
            </a:r>
          </a:p>
          <a:p>
            <a:pPr marL="0" indent="0">
              <a:buNone/>
            </a:pPr>
            <a:r>
              <a:rPr lang="fr-FR" sz="3100" dirty="0" smtClean="0"/>
              <a:t>Espèce bovine de race taurine, aquatique, grande laitière, un écotype du BLT</a:t>
            </a:r>
            <a:endParaRPr lang="fr-FR" sz="3100" dirty="0"/>
          </a:p>
        </p:txBody>
      </p:sp>
      <p:sp>
        <p:nvSpPr>
          <p:cNvPr id="4" name="AutoShape 4" descr="Résultat de recherche d'images pour &quot;vaches kouri en plein lac tchad&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91" y="2852936"/>
            <a:ext cx="3215651" cy="248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3456" y="2708920"/>
            <a:ext cx="3960440" cy="297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347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fontScale="90000"/>
          </a:bodyPr>
          <a:lstStyle/>
          <a:p>
            <a:r>
              <a:rPr lang="fr-FR" b="1" dirty="0" smtClean="0">
                <a:solidFill>
                  <a:schemeClr val="accent6">
                    <a:lumMod val="75000"/>
                  </a:schemeClr>
                </a:solidFill>
              </a:rPr>
              <a:t>Le poivron ou l’or rouge de Diffa </a:t>
            </a:r>
            <a:endParaRPr lang="fr-FR" b="1" dirty="0">
              <a:solidFill>
                <a:schemeClr val="accent6">
                  <a:lumMod val="75000"/>
                </a:schemeClr>
              </a:solidFill>
            </a:endParaRPr>
          </a:p>
        </p:txBody>
      </p:sp>
      <p:sp>
        <p:nvSpPr>
          <p:cNvPr id="3" name="Espace réservé du contenu 2"/>
          <p:cNvSpPr>
            <a:spLocks noGrp="1"/>
          </p:cNvSpPr>
          <p:nvPr>
            <p:ph idx="1"/>
          </p:nvPr>
        </p:nvSpPr>
        <p:spPr>
          <a:xfrm>
            <a:off x="251520" y="1052736"/>
            <a:ext cx="8640960" cy="5073427"/>
          </a:xfrm>
        </p:spPr>
        <p:txBody>
          <a:bodyPr>
            <a:normAutofit/>
          </a:bodyPr>
          <a:lstStyle/>
          <a:p>
            <a:pPr>
              <a:buFont typeface="Wingdings" pitchFamily="2" charset="2"/>
              <a:buChar char="§"/>
            </a:pPr>
            <a:r>
              <a:rPr lang="fr-FR" sz="2400" dirty="0" smtClean="0"/>
              <a:t>Une des principales sources de revenus pour 5 000 ménages concernés directement par la filière </a:t>
            </a:r>
          </a:p>
          <a:p>
            <a:pPr>
              <a:buFont typeface="Wingdings" pitchFamily="2" charset="2"/>
              <a:buChar char="§"/>
            </a:pPr>
            <a:r>
              <a:rPr lang="fr-FR" sz="2400" dirty="0" smtClean="0"/>
              <a:t>5000 ha cultivés </a:t>
            </a:r>
          </a:p>
          <a:p>
            <a:pPr>
              <a:buFont typeface="Wingdings" pitchFamily="2" charset="2"/>
              <a:buChar char="§"/>
            </a:pPr>
            <a:r>
              <a:rPr lang="fr-FR" sz="2400" dirty="0" smtClean="0"/>
              <a:t>8500 à 10 000 T de poivron sec par an </a:t>
            </a:r>
          </a:p>
          <a:p>
            <a:pPr>
              <a:buFont typeface="Wingdings" pitchFamily="2" charset="2"/>
              <a:buChar char="§"/>
            </a:pPr>
            <a:r>
              <a:rPr lang="fr-FR" sz="2400" dirty="0" smtClean="0"/>
              <a:t>Chiffre d’affaire de l’ordre de 7 à 8 milliards de FCFA/ an </a:t>
            </a:r>
          </a:p>
          <a:p>
            <a:pPr marL="0" indent="0">
              <a:buNone/>
            </a:pPr>
            <a:endParaRPr lang="fr-FR" sz="2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806" y="3429000"/>
            <a:ext cx="4608512" cy="306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330" y="3517210"/>
            <a:ext cx="3802034" cy="286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752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3"/>
            <a:ext cx="8229600" cy="1080119"/>
          </a:xfrm>
        </p:spPr>
        <p:txBody>
          <a:bodyPr>
            <a:normAutofit/>
          </a:bodyPr>
          <a:lstStyle/>
          <a:p>
            <a:r>
              <a:rPr lang="fr-FR" sz="3200" b="1" dirty="0" smtClean="0">
                <a:solidFill>
                  <a:schemeClr val="accent6">
                    <a:lumMod val="75000"/>
                  </a:schemeClr>
                </a:solidFill>
              </a:rPr>
              <a:t>Diffa : grand producteur de la gomme arabique  </a:t>
            </a:r>
            <a:endParaRPr lang="fr-FR" sz="3200" b="1" dirty="0">
              <a:solidFill>
                <a:schemeClr val="accent6">
                  <a:lumMod val="75000"/>
                </a:schemeClr>
              </a:solidFill>
            </a:endParaRPr>
          </a:p>
        </p:txBody>
      </p:sp>
      <p:sp>
        <p:nvSpPr>
          <p:cNvPr id="3" name="Espace réservé du contenu 2"/>
          <p:cNvSpPr>
            <a:spLocks noGrp="1"/>
          </p:cNvSpPr>
          <p:nvPr>
            <p:ph idx="1"/>
          </p:nvPr>
        </p:nvSpPr>
        <p:spPr>
          <a:xfrm>
            <a:off x="457200" y="1600200"/>
            <a:ext cx="8229600" cy="5069160"/>
          </a:xfrm>
        </p:spPr>
        <p:txBody>
          <a:bodyPr/>
          <a:lstStyle/>
          <a:p>
            <a:pPr marL="0" indent="0">
              <a:buNone/>
            </a:pPr>
            <a:r>
              <a:rPr lang="fr-FR" dirty="0" smtClean="0"/>
              <a:t>.</a:t>
            </a:r>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0492" y="4816451"/>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65" y="4807145"/>
            <a:ext cx="3770930" cy="1817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9467" y="5100550"/>
            <a:ext cx="19907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673" y="1484783"/>
            <a:ext cx="3452086" cy="1844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1500095"/>
            <a:ext cx="24955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7508" y="1416077"/>
            <a:ext cx="1601142" cy="236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539552" y="3573016"/>
            <a:ext cx="8256190" cy="1200329"/>
          </a:xfrm>
          <a:prstGeom prst="rect">
            <a:avLst/>
          </a:prstGeom>
          <a:noFill/>
        </p:spPr>
        <p:txBody>
          <a:bodyPr wrap="square" rtlCol="0">
            <a:spAutoFit/>
          </a:bodyPr>
          <a:lstStyle/>
          <a:p>
            <a:pPr marL="342900" indent="-342900">
              <a:buFont typeface="Arial" pitchFamily="34" charset="0"/>
              <a:buChar char="•"/>
            </a:pPr>
            <a:r>
              <a:rPr lang="fr-FR" sz="2400" b="1" dirty="0" smtClean="0">
                <a:solidFill>
                  <a:srgbClr val="0070C0"/>
                </a:solidFill>
              </a:rPr>
              <a:t>98 288 ha  de gommerais </a:t>
            </a:r>
            <a:r>
              <a:rPr lang="fr-FR" sz="2400" b="1" dirty="0" smtClean="0"/>
              <a:t>(RECA, 2010)</a:t>
            </a:r>
            <a:r>
              <a:rPr lang="fr-FR" sz="2400" b="1" dirty="0" smtClean="0">
                <a:solidFill>
                  <a:srgbClr val="0070C0"/>
                </a:solidFill>
              </a:rPr>
              <a:t> </a:t>
            </a:r>
            <a:r>
              <a:rPr lang="fr-FR" sz="2400" dirty="0" smtClean="0"/>
              <a:t>dont 1630 ha de gommerais plantées (PDR, 2015)</a:t>
            </a:r>
          </a:p>
          <a:p>
            <a:pPr marL="342900" indent="-342900">
              <a:buFont typeface="Arial" pitchFamily="34" charset="0"/>
              <a:buChar char="•"/>
            </a:pPr>
            <a:r>
              <a:rPr lang="fr-FR" sz="2400" b="1" dirty="0" smtClean="0">
                <a:solidFill>
                  <a:srgbClr val="0070C0"/>
                </a:solidFill>
              </a:rPr>
              <a:t>Rendement </a:t>
            </a:r>
            <a:r>
              <a:rPr lang="fr-FR" sz="2400" dirty="0" smtClean="0"/>
              <a:t>: 200 à 500 kg de gomme/ ha/an </a:t>
            </a:r>
            <a:endParaRPr lang="fr-FR" sz="2400" dirty="0"/>
          </a:p>
        </p:txBody>
      </p:sp>
    </p:spTree>
    <p:extLst>
      <p:ext uri="{BB962C8B-B14F-4D97-AF65-F5344CB8AC3E}">
        <p14:creationId xmlns:p14="http://schemas.microsoft.com/office/powerpoint/2010/main" val="2940614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5192" y="83274"/>
            <a:ext cx="8229600" cy="634082"/>
          </a:xfrm>
        </p:spPr>
        <p:txBody>
          <a:bodyPr>
            <a:noAutofit/>
          </a:bodyPr>
          <a:lstStyle/>
          <a:p>
            <a:r>
              <a:rPr lang="fr-FR" sz="3200" b="1" dirty="0" smtClean="0"/>
              <a:t>D’autres productions significatives  </a:t>
            </a:r>
            <a:endParaRPr lang="fr-FR" sz="3200" b="1" dirty="0"/>
          </a:p>
        </p:txBody>
      </p:sp>
      <p:sp>
        <p:nvSpPr>
          <p:cNvPr id="3" name="Espace réservé du contenu 2"/>
          <p:cNvSpPr>
            <a:spLocks noGrp="1"/>
          </p:cNvSpPr>
          <p:nvPr>
            <p:ph idx="1"/>
          </p:nvPr>
        </p:nvSpPr>
        <p:spPr>
          <a:xfrm>
            <a:off x="457200" y="980728"/>
            <a:ext cx="8435280" cy="5400600"/>
          </a:xfrm>
        </p:spPr>
        <p:txBody>
          <a:bodyPr/>
          <a:lstStyle/>
          <a:p>
            <a:pPr marL="0" indent="0">
              <a:buNone/>
            </a:pPr>
            <a:r>
              <a:rPr lang="fr-FR" dirty="0" smtClean="0"/>
              <a:t>.?.;</a:t>
            </a:r>
            <a:endParaRPr lang="fr-FR"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92695"/>
            <a:ext cx="4320480" cy="301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054690"/>
            <a:ext cx="3987502" cy="264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Image 49" descr="Corn_2011_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1603" y="3861048"/>
            <a:ext cx="4170000" cy="26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084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74638"/>
            <a:ext cx="8424936" cy="634082"/>
          </a:xfrm>
        </p:spPr>
        <p:txBody>
          <a:bodyPr>
            <a:noAutofit/>
          </a:bodyPr>
          <a:lstStyle/>
          <a:p>
            <a:r>
              <a:rPr lang="fr-FR" sz="3200" b="1" dirty="0" smtClean="0"/>
              <a:t>DIFFA</a:t>
            </a:r>
            <a:r>
              <a:rPr lang="fr-FR" sz="2800" b="1" dirty="0" smtClean="0">
                <a:solidFill>
                  <a:schemeClr val="accent6">
                    <a:lumMod val="75000"/>
                  </a:schemeClr>
                </a:solidFill>
              </a:rPr>
              <a:t> : </a:t>
            </a:r>
            <a:r>
              <a:rPr lang="fr-FR" sz="3600" b="1" dirty="0" smtClean="0">
                <a:solidFill>
                  <a:schemeClr val="accent6">
                    <a:lumMod val="75000"/>
                  </a:schemeClr>
                </a:solidFill>
              </a:rPr>
              <a:t>zone de production du pétrole nigérien </a:t>
            </a:r>
            <a:endParaRPr lang="fr-FR" sz="2800" b="1" dirty="0">
              <a:solidFill>
                <a:schemeClr val="accent6">
                  <a:lumMod val="75000"/>
                </a:schemeClr>
              </a:solidFill>
            </a:endParaRPr>
          </a:p>
        </p:txBody>
      </p:sp>
      <p:sp>
        <p:nvSpPr>
          <p:cNvPr id="3" name="Espace réservé du contenu 2"/>
          <p:cNvSpPr>
            <a:spLocks noGrp="1"/>
          </p:cNvSpPr>
          <p:nvPr>
            <p:ph idx="1"/>
          </p:nvPr>
        </p:nvSpPr>
        <p:spPr>
          <a:xfrm>
            <a:off x="179512" y="1196752"/>
            <a:ext cx="8640960" cy="5544616"/>
          </a:xfrm>
        </p:spPr>
        <p:txBody>
          <a:bodyPr>
            <a:normAutofit/>
          </a:bodyPr>
          <a:lstStyle/>
          <a:p>
            <a:r>
              <a:rPr lang="fr-FR" sz="2800" dirty="0" smtClean="0"/>
              <a:t>Bloc d’AGADEM en exploitation par le chinois CNPC depuis 2012</a:t>
            </a:r>
          </a:p>
          <a:p>
            <a:r>
              <a:rPr lang="fr-FR" sz="2800" dirty="0" smtClean="0"/>
              <a:t>1280 </a:t>
            </a:r>
            <a:r>
              <a:rPr lang="fr-FR" sz="2800" dirty="0"/>
              <a:t>employés nigériens sur 2060</a:t>
            </a:r>
            <a:r>
              <a:rPr lang="fr-FR" sz="2800" dirty="0" smtClean="0"/>
              <a:t>,</a:t>
            </a:r>
          </a:p>
          <a:p>
            <a:r>
              <a:rPr lang="fr-FR" sz="2800" dirty="0" smtClean="0"/>
              <a:t>Production au départ : 1 </a:t>
            </a:r>
            <a:r>
              <a:rPr lang="fr-FR" sz="2800" dirty="0"/>
              <a:t>million de tonnes par an, dont 69 000 tonnes de gaz liquéfié, 306 000 tonnes d’essence et </a:t>
            </a:r>
            <a:r>
              <a:rPr lang="fr-FR" sz="2800" dirty="0" smtClean="0"/>
              <a:t>505 </a:t>
            </a:r>
            <a:r>
              <a:rPr lang="fr-FR" sz="2800" dirty="0"/>
              <a:t>000 tonnes de </a:t>
            </a:r>
            <a:r>
              <a:rPr lang="fr-FR" sz="2800" dirty="0" smtClean="0"/>
              <a:t>gasoil</a:t>
            </a:r>
          </a:p>
          <a:p>
            <a:pPr marL="0" indent="0">
              <a:buNone/>
            </a:pPr>
            <a:endParaRPr lang="fr-FR" sz="2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05064"/>
            <a:ext cx="4255608" cy="2686212"/>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941168"/>
            <a:ext cx="2520280" cy="1545538"/>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427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36912"/>
            <a:ext cx="8229600" cy="1143000"/>
          </a:xfrm>
          <a:solidFill>
            <a:schemeClr val="accent5">
              <a:lumMod val="20000"/>
              <a:lumOff val="80000"/>
            </a:schemeClr>
          </a:solidFill>
          <a:ln w="57150">
            <a:solidFill>
              <a:schemeClr val="accent1"/>
            </a:solidFill>
          </a:ln>
        </p:spPr>
        <p:txBody>
          <a:bodyPr>
            <a:noAutofit/>
          </a:bodyPr>
          <a:lstStyle/>
          <a:p>
            <a:r>
              <a:rPr lang="fr-FR" sz="3600" b="1" dirty="0" smtClean="0"/>
              <a:t>DONNEES SECTORIELLES </a:t>
            </a:r>
            <a:endParaRPr lang="fr-FR" sz="3600" b="1" dirty="0">
              <a:solidFill>
                <a:schemeClr val="accent6">
                  <a:lumMod val="75000"/>
                </a:schemeClr>
              </a:solidFill>
            </a:endParaRPr>
          </a:p>
        </p:txBody>
      </p:sp>
      <p:sp>
        <p:nvSpPr>
          <p:cNvPr id="3" name="Espace réservé du contenu 2"/>
          <p:cNvSpPr>
            <a:spLocks noGrp="1"/>
          </p:cNvSpPr>
          <p:nvPr>
            <p:ph idx="1"/>
          </p:nvPr>
        </p:nvSpPr>
        <p:spPr>
          <a:xfrm>
            <a:off x="457200" y="1600200"/>
            <a:ext cx="8229600" cy="4925144"/>
          </a:xfrm>
        </p:spPr>
        <p:txBody>
          <a:bodyPr>
            <a:normAutofit/>
          </a:bodyPr>
          <a:lstStyle/>
          <a:p>
            <a:pPr marL="0" indent="0">
              <a:buNone/>
            </a:pPr>
            <a:r>
              <a:rPr lang="fr-FR" sz="4000" b="1" dirty="0" smtClean="0"/>
              <a:t> </a:t>
            </a:r>
            <a:endParaRPr lang="fr-FR" dirty="0" smtClean="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3574579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925144"/>
          </a:xfrm>
        </p:spPr>
        <p:txBody>
          <a:bodyPr>
            <a:normAutofit/>
          </a:bodyPr>
          <a:lstStyle/>
          <a:p>
            <a:pPr marL="0" indent="0">
              <a:buNone/>
            </a:pPr>
            <a:r>
              <a:rPr lang="fr-FR" sz="4000" b="1" dirty="0" smtClean="0"/>
              <a:t> </a:t>
            </a:r>
            <a:endParaRPr lang="fr-FR" dirty="0" smtClean="0"/>
          </a:p>
          <a:p>
            <a:pPr marL="0" indent="0">
              <a:buNone/>
            </a:pPr>
            <a:endParaRPr lang="fr-FR" dirty="0" smtClean="0"/>
          </a:p>
          <a:p>
            <a:pPr marL="0" indent="0">
              <a:buNone/>
            </a:pP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2900106200"/>
              </p:ext>
            </p:extLst>
          </p:nvPr>
        </p:nvGraphicFramePr>
        <p:xfrm>
          <a:off x="539552" y="2420888"/>
          <a:ext cx="8136903" cy="1554480"/>
        </p:xfrm>
        <a:graphic>
          <a:graphicData uri="http://schemas.openxmlformats.org/drawingml/2006/table">
            <a:tbl>
              <a:tblPr firstRow="1" bandRow="1">
                <a:tableStyleId>{5C22544A-7EE6-4342-B048-85BDC9FD1C3A}</a:tableStyleId>
              </a:tblPr>
              <a:tblGrid>
                <a:gridCol w="2712301"/>
                <a:gridCol w="2712301"/>
                <a:gridCol w="2712301"/>
              </a:tblGrid>
              <a:tr h="370840">
                <a:tc gridSpan="3">
                  <a:txBody>
                    <a:bodyPr/>
                    <a:lstStyle/>
                    <a:p>
                      <a:r>
                        <a:rPr lang="fr-FR" sz="2800" dirty="0" smtClean="0"/>
                        <a:t>DONNEES</a:t>
                      </a:r>
                      <a:r>
                        <a:rPr lang="fr-FR" sz="2800" baseline="0" dirty="0" smtClean="0"/>
                        <a:t> DMOGRAPHIQES</a:t>
                      </a:r>
                      <a:endParaRPr lang="fr-FR" sz="2800" dirty="0"/>
                    </a:p>
                  </a:txBody>
                  <a:tcPr/>
                </a:tc>
                <a:tc hMerge="1">
                  <a:txBody>
                    <a:bodyPr/>
                    <a:lstStyle/>
                    <a:p>
                      <a:endParaRPr lang="fr-FR" dirty="0"/>
                    </a:p>
                  </a:txBody>
                  <a:tcPr/>
                </a:tc>
                <a:tc hMerge="1">
                  <a:txBody>
                    <a:bodyPr/>
                    <a:lstStyle/>
                    <a:p>
                      <a:endParaRPr lang="fr-FR" dirty="0"/>
                    </a:p>
                  </a:txBody>
                  <a:tcPr/>
                </a:tc>
              </a:tr>
              <a:tr h="370840">
                <a:tc>
                  <a:txBody>
                    <a:bodyPr/>
                    <a:lstStyle/>
                    <a:p>
                      <a:r>
                        <a:rPr lang="fr-FR" sz="2800" dirty="0" smtClean="0"/>
                        <a:t>ANNEE</a:t>
                      </a:r>
                      <a:endParaRPr lang="fr-FR" sz="2800" dirty="0"/>
                    </a:p>
                  </a:txBody>
                  <a:tcPr/>
                </a:tc>
                <a:tc>
                  <a:txBody>
                    <a:bodyPr/>
                    <a:lstStyle/>
                    <a:p>
                      <a:r>
                        <a:rPr lang="fr-FR" sz="2800" dirty="0" smtClean="0"/>
                        <a:t>2017</a:t>
                      </a:r>
                      <a:endParaRPr lang="fr-FR" sz="2800" dirty="0"/>
                    </a:p>
                  </a:txBody>
                  <a:tcPr/>
                </a:tc>
                <a:tc>
                  <a:txBody>
                    <a:bodyPr/>
                    <a:lstStyle/>
                    <a:p>
                      <a:r>
                        <a:rPr lang="fr-FR" sz="2800" dirty="0" smtClean="0"/>
                        <a:t>2018</a:t>
                      </a:r>
                      <a:endParaRPr lang="fr-FR" sz="2800" dirty="0"/>
                    </a:p>
                  </a:txBody>
                  <a:tcPr/>
                </a:tc>
              </a:tr>
              <a:tr h="370840">
                <a:tc>
                  <a:txBody>
                    <a:bodyPr/>
                    <a:lstStyle/>
                    <a:p>
                      <a:r>
                        <a:rPr lang="fr-FR" sz="2800" dirty="0" smtClean="0"/>
                        <a:t>POPULATION</a:t>
                      </a:r>
                      <a:endParaRPr lang="fr-FR" sz="2800" dirty="0"/>
                    </a:p>
                  </a:txBody>
                  <a:tcPr/>
                </a:tc>
                <a:tc>
                  <a:txBody>
                    <a:bodyPr/>
                    <a:lstStyle/>
                    <a:p>
                      <a:r>
                        <a:rPr lang="fr-FR" sz="2800" dirty="0" smtClean="0"/>
                        <a:t>714 242</a:t>
                      </a:r>
                      <a:endParaRPr lang="fr-FR" sz="2800" dirty="0"/>
                    </a:p>
                  </a:txBody>
                  <a:tcPr/>
                </a:tc>
                <a:tc>
                  <a:txBody>
                    <a:bodyPr/>
                    <a:lstStyle/>
                    <a:p>
                      <a:r>
                        <a:rPr lang="fr-FR" sz="2800" smtClean="0"/>
                        <a:t>738 021</a:t>
                      </a:r>
                      <a:endParaRPr lang="fr-FR" sz="2800" dirty="0"/>
                    </a:p>
                  </a:txBody>
                  <a:tcPr/>
                </a:tc>
              </a:tr>
            </a:tbl>
          </a:graphicData>
        </a:graphic>
      </p:graphicFrame>
    </p:spTree>
    <p:extLst>
      <p:ext uri="{BB962C8B-B14F-4D97-AF65-F5344CB8AC3E}">
        <p14:creationId xmlns:p14="http://schemas.microsoft.com/office/powerpoint/2010/main" val="3080807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925144"/>
          </a:xfrm>
        </p:spPr>
        <p:txBody>
          <a:bodyPr>
            <a:normAutofit/>
          </a:bodyPr>
          <a:lstStyle/>
          <a:p>
            <a:pPr marL="0" indent="0">
              <a:buNone/>
            </a:pPr>
            <a:r>
              <a:rPr lang="fr-FR" sz="4000" b="1" dirty="0" smtClean="0"/>
              <a:t> </a:t>
            </a:r>
            <a:endParaRPr lang="fr-FR" dirty="0" smtClean="0"/>
          </a:p>
          <a:p>
            <a:pPr marL="0" indent="0">
              <a:buNone/>
            </a:pPr>
            <a:endParaRPr lang="fr-FR" dirty="0" smtClean="0"/>
          </a:p>
          <a:p>
            <a:pPr marL="0" indent="0">
              <a:buNone/>
            </a:pP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2581173970"/>
              </p:ext>
            </p:extLst>
          </p:nvPr>
        </p:nvGraphicFramePr>
        <p:xfrm>
          <a:off x="107504" y="692696"/>
          <a:ext cx="8856984" cy="6264700"/>
        </p:xfrm>
        <a:graphic>
          <a:graphicData uri="http://schemas.openxmlformats.org/drawingml/2006/table">
            <a:tbl>
              <a:tblPr firstRow="1" bandRow="1">
                <a:tableStyleId>{5C22544A-7EE6-4342-B048-85BDC9FD1C3A}</a:tableStyleId>
              </a:tblPr>
              <a:tblGrid>
                <a:gridCol w="4536504"/>
                <a:gridCol w="1152128"/>
                <a:gridCol w="936104"/>
                <a:gridCol w="1224136"/>
                <a:gridCol w="1008112"/>
              </a:tblGrid>
              <a:tr h="626470">
                <a:tc>
                  <a:txBody>
                    <a:bodyPr/>
                    <a:lstStyle/>
                    <a:p>
                      <a:r>
                        <a:rPr lang="fr-FR" sz="2000" dirty="0" smtClean="0"/>
                        <a:t>INDICATEURS</a:t>
                      </a:r>
                      <a:endParaRPr lang="fr-FR" sz="2000" dirty="0"/>
                    </a:p>
                  </a:txBody>
                  <a:tcPr/>
                </a:tc>
                <a:tc gridSpan="2">
                  <a:txBody>
                    <a:bodyPr/>
                    <a:lstStyle/>
                    <a:p>
                      <a:pPr algn="ctr"/>
                      <a:r>
                        <a:rPr lang="fr-FR" sz="2000" dirty="0" smtClean="0"/>
                        <a:t>2017</a:t>
                      </a:r>
                      <a:endParaRPr lang="fr-FR" sz="2000" dirty="0"/>
                    </a:p>
                  </a:txBody>
                  <a:tcPr/>
                </a:tc>
                <a:tc hMerge="1">
                  <a:txBody>
                    <a:bodyPr/>
                    <a:lstStyle/>
                    <a:p>
                      <a:endParaRPr lang="fr-FR" dirty="0"/>
                    </a:p>
                  </a:txBody>
                  <a:tcPr/>
                </a:tc>
                <a:tc gridSpan="2">
                  <a:txBody>
                    <a:bodyPr/>
                    <a:lstStyle/>
                    <a:p>
                      <a:pPr algn="ctr"/>
                      <a:r>
                        <a:rPr lang="fr-FR" sz="2000" dirty="0" smtClean="0"/>
                        <a:t>2018</a:t>
                      </a:r>
                      <a:endParaRPr lang="fr-FR" sz="2000" dirty="0"/>
                    </a:p>
                  </a:txBody>
                  <a:tcPr/>
                </a:tc>
                <a:tc hMerge="1">
                  <a:txBody>
                    <a:bodyPr/>
                    <a:lstStyle/>
                    <a:p>
                      <a:endParaRPr lang="fr-FR" dirty="0"/>
                    </a:p>
                  </a:txBody>
                  <a:tcPr/>
                </a:tc>
              </a:tr>
              <a:tr h="626470">
                <a:tc>
                  <a:txBody>
                    <a:bodyPr/>
                    <a:lstStyle/>
                    <a:p>
                      <a:endParaRPr lang="fr-FR" sz="2000" dirty="0"/>
                    </a:p>
                  </a:txBody>
                  <a:tcPr marL="9525" marR="9525" marT="9525" marB="0" anchor="b"/>
                </a:tc>
                <a:tc>
                  <a:txBody>
                    <a:bodyPr/>
                    <a:lstStyle/>
                    <a:p>
                      <a:pPr algn="l" fontAlgn="b"/>
                      <a:r>
                        <a:rPr lang="fr-FR" sz="2000" b="1" i="0" u="none" strike="noStrike" dirty="0">
                          <a:solidFill>
                            <a:srgbClr val="000000"/>
                          </a:solidFill>
                          <a:effectLst/>
                          <a:latin typeface="Calibri"/>
                        </a:rPr>
                        <a:t> Diffa </a:t>
                      </a:r>
                    </a:p>
                  </a:txBody>
                  <a:tcPr marL="9525" marR="9525" marT="9525" marB="0" anchor="b"/>
                </a:tc>
                <a:tc>
                  <a:txBody>
                    <a:bodyPr/>
                    <a:lstStyle/>
                    <a:p>
                      <a:pPr algn="l" fontAlgn="b"/>
                      <a:r>
                        <a:rPr lang="fr-FR" sz="2000" b="1" i="0" u="none" strike="noStrike">
                          <a:solidFill>
                            <a:srgbClr val="000000"/>
                          </a:solidFill>
                          <a:effectLst/>
                          <a:latin typeface="Calibri"/>
                        </a:rPr>
                        <a:t> Niger </a:t>
                      </a:r>
                    </a:p>
                  </a:txBody>
                  <a:tcPr marL="9525" marR="9525" marT="9525" marB="0" anchor="b"/>
                </a:tc>
                <a:tc>
                  <a:txBody>
                    <a:bodyPr/>
                    <a:lstStyle/>
                    <a:p>
                      <a:pPr algn="l" fontAlgn="b"/>
                      <a:r>
                        <a:rPr lang="fr-FR" sz="2000" b="1" i="0" u="none" strike="noStrike" dirty="0">
                          <a:solidFill>
                            <a:srgbClr val="000000"/>
                          </a:solidFill>
                          <a:effectLst/>
                          <a:latin typeface="Calibri"/>
                        </a:rPr>
                        <a:t>Diffa</a:t>
                      </a:r>
                    </a:p>
                  </a:txBody>
                  <a:tcPr marL="9525" marR="9525" marT="9525" marB="0" anchor="b"/>
                </a:tc>
                <a:tc>
                  <a:txBody>
                    <a:bodyPr/>
                    <a:lstStyle/>
                    <a:p>
                      <a:pPr algn="l" fontAlgn="b"/>
                      <a:r>
                        <a:rPr lang="fr-FR" sz="2000" b="1" i="0" u="none" strike="noStrike" dirty="0">
                          <a:solidFill>
                            <a:srgbClr val="000000"/>
                          </a:solidFill>
                          <a:effectLst/>
                          <a:latin typeface="Calibri"/>
                        </a:rPr>
                        <a:t>Niger</a:t>
                      </a:r>
                    </a:p>
                  </a:txBody>
                  <a:tcPr marL="9525" marR="9525" marT="9525" marB="0" anchor="b"/>
                </a:tc>
              </a:tr>
              <a:tr h="626470">
                <a:tc>
                  <a:txBody>
                    <a:bodyPr/>
                    <a:lstStyle/>
                    <a:p>
                      <a:pPr algn="l" fontAlgn="b"/>
                      <a:r>
                        <a:rPr lang="fr-FR" sz="2000" b="1" i="0" u="none" strike="noStrike" dirty="0">
                          <a:solidFill>
                            <a:srgbClr val="000000"/>
                          </a:solidFill>
                          <a:effectLst/>
                          <a:latin typeface="Calibri"/>
                        </a:rPr>
                        <a:t>Population de moins de 15 ans </a:t>
                      </a:r>
                    </a:p>
                  </a:txBody>
                  <a:tcPr marL="9525" marR="9525" marT="9525" marB="0" anchor="b"/>
                </a:tc>
                <a:tc>
                  <a:txBody>
                    <a:bodyPr/>
                    <a:lstStyle/>
                    <a:p>
                      <a:pPr algn="ctr" fontAlgn="b"/>
                      <a:r>
                        <a:rPr lang="fr-FR" sz="2000" b="0" i="0" u="none" strike="noStrike">
                          <a:solidFill>
                            <a:srgbClr val="000000"/>
                          </a:solidFill>
                          <a:effectLst/>
                          <a:latin typeface="Calibri"/>
                        </a:rPr>
                        <a:t>                                 51,2   </a:t>
                      </a:r>
                    </a:p>
                  </a:txBody>
                  <a:tcPr marL="9525" marR="9525" marT="9525" marB="0" anchor="b"/>
                </a:tc>
                <a:tc>
                  <a:txBody>
                    <a:bodyPr/>
                    <a:lstStyle/>
                    <a:p>
                      <a:pPr algn="ctr" fontAlgn="b"/>
                      <a:r>
                        <a:rPr lang="fr-FR" sz="2000" b="0" i="0" u="none" strike="noStrike">
                          <a:solidFill>
                            <a:srgbClr val="000000"/>
                          </a:solidFill>
                          <a:effectLst/>
                          <a:latin typeface="Calibri"/>
                        </a:rPr>
                        <a:t>                                      52,6   </a:t>
                      </a:r>
                    </a:p>
                  </a:txBody>
                  <a:tcPr marL="9525" marR="9525" marT="9525" marB="0" anchor="b"/>
                </a:tc>
                <a:tc>
                  <a:txBody>
                    <a:bodyPr/>
                    <a:lstStyle/>
                    <a:p>
                      <a:pPr algn="r" fontAlgn="b"/>
                      <a:r>
                        <a:rPr lang="fr-FR" sz="2000" b="0" i="0" u="none" strike="noStrike">
                          <a:solidFill>
                            <a:srgbClr val="000000"/>
                          </a:solidFill>
                          <a:effectLst/>
                          <a:latin typeface="Calibri"/>
                        </a:rPr>
                        <a:t>50</a:t>
                      </a:r>
                    </a:p>
                  </a:txBody>
                  <a:tcPr marL="9525" marR="9525" marT="9525" marB="0" anchor="b"/>
                </a:tc>
                <a:tc>
                  <a:txBody>
                    <a:bodyPr/>
                    <a:lstStyle/>
                    <a:p>
                      <a:pPr algn="r" fontAlgn="b"/>
                      <a:r>
                        <a:rPr lang="fr-FR" sz="2000" b="0" i="0" u="none" strike="noStrike" dirty="0">
                          <a:solidFill>
                            <a:srgbClr val="000000"/>
                          </a:solidFill>
                          <a:effectLst/>
                          <a:latin typeface="Calibri"/>
                        </a:rPr>
                        <a:t>50</a:t>
                      </a:r>
                    </a:p>
                  </a:txBody>
                  <a:tcPr marL="9525" marR="9525" marT="9525" marB="0" anchor="b"/>
                </a:tc>
              </a:tr>
              <a:tr h="626470">
                <a:tc>
                  <a:txBody>
                    <a:bodyPr/>
                    <a:lstStyle/>
                    <a:p>
                      <a:pPr algn="l" fontAlgn="b"/>
                      <a:r>
                        <a:rPr lang="fr-FR" sz="2000" b="1" i="0" u="none" strike="noStrike" dirty="0">
                          <a:solidFill>
                            <a:srgbClr val="000000"/>
                          </a:solidFill>
                          <a:effectLst/>
                          <a:latin typeface="Calibri"/>
                        </a:rPr>
                        <a:t>population  de 65 ans  et plus</a:t>
                      </a:r>
                    </a:p>
                  </a:txBody>
                  <a:tcPr marL="9525" marR="9525" marT="9525" marB="0" anchor="b"/>
                </a:tc>
                <a:tc>
                  <a:txBody>
                    <a:bodyPr/>
                    <a:lstStyle/>
                    <a:p>
                      <a:pPr algn="ctr" fontAlgn="b"/>
                      <a:r>
                        <a:rPr lang="fr-FR" sz="2000" b="0" i="0" u="none" strike="noStrike">
                          <a:solidFill>
                            <a:srgbClr val="000000"/>
                          </a:solidFill>
                          <a:effectLst/>
                          <a:latin typeface="Calibri"/>
                        </a:rPr>
                        <a:t>                                    2,6   </a:t>
                      </a:r>
                    </a:p>
                  </a:txBody>
                  <a:tcPr marL="9525" marR="9525" marT="9525" marB="0" anchor="b"/>
                </a:tc>
                <a:tc>
                  <a:txBody>
                    <a:bodyPr/>
                    <a:lstStyle/>
                    <a:p>
                      <a:pPr algn="ctr" fontAlgn="b"/>
                      <a:r>
                        <a:rPr lang="fr-FR" sz="2000" b="0" i="0" u="none" strike="noStrike">
                          <a:solidFill>
                            <a:srgbClr val="000000"/>
                          </a:solidFill>
                          <a:effectLst/>
                          <a:latin typeface="Calibri"/>
                        </a:rPr>
                        <a:t>                                        2,6   </a:t>
                      </a:r>
                    </a:p>
                  </a:txBody>
                  <a:tcPr marL="9525" marR="9525" marT="9525" marB="0" anchor="b"/>
                </a:tc>
                <a:tc>
                  <a:txBody>
                    <a:bodyPr/>
                    <a:lstStyle/>
                    <a:p>
                      <a:pPr algn="r" fontAlgn="b"/>
                      <a:r>
                        <a:rPr lang="fr-FR" sz="2000" b="0" i="0" u="none" strike="noStrike">
                          <a:solidFill>
                            <a:srgbClr val="000000"/>
                          </a:solidFill>
                          <a:effectLst/>
                          <a:latin typeface="Calibri"/>
                        </a:rPr>
                        <a:t>2,6</a:t>
                      </a:r>
                    </a:p>
                  </a:txBody>
                  <a:tcPr marL="9525" marR="9525" marT="9525" marB="0" anchor="b"/>
                </a:tc>
                <a:tc>
                  <a:txBody>
                    <a:bodyPr/>
                    <a:lstStyle/>
                    <a:p>
                      <a:pPr algn="r" fontAlgn="b"/>
                      <a:r>
                        <a:rPr lang="fr-FR" sz="2000" b="0" i="0" u="none" strike="noStrike" dirty="0">
                          <a:solidFill>
                            <a:srgbClr val="000000"/>
                          </a:solidFill>
                          <a:effectLst/>
                          <a:latin typeface="Calibri"/>
                        </a:rPr>
                        <a:t>2,6</a:t>
                      </a:r>
                    </a:p>
                  </a:txBody>
                  <a:tcPr marL="9525" marR="9525" marT="9525" marB="0" anchor="b"/>
                </a:tc>
              </a:tr>
              <a:tr h="626470">
                <a:tc>
                  <a:txBody>
                    <a:bodyPr/>
                    <a:lstStyle/>
                    <a:p>
                      <a:pPr algn="l" fontAlgn="b"/>
                      <a:r>
                        <a:rPr lang="fr-FR" sz="2000" b="1" i="0" u="none" strike="noStrike" dirty="0">
                          <a:solidFill>
                            <a:srgbClr val="000000"/>
                          </a:solidFill>
                          <a:effectLst/>
                          <a:latin typeface="Calibri"/>
                        </a:rPr>
                        <a:t>Densité</a:t>
                      </a:r>
                    </a:p>
                  </a:txBody>
                  <a:tcPr marL="9525" marR="9525" marT="9525" marB="0" anchor="b"/>
                </a:tc>
                <a:tc>
                  <a:txBody>
                    <a:bodyPr/>
                    <a:lstStyle/>
                    <a:p>
                      <a:pPr algn="ctr" fontAlgn="b"/>
                      <a:r>
                        <a:rPr lang="fr-FR" sz="2000" b="0" i="0" u="none" strike="noStrike">
                          <a:solidFill>
                            <a:srgbClr val="000000"/>
                          </a:solidFill>
                          <a:effectLst/>
                          <a:latin typeface="Calibri"/>
                        </a:rPr>
                        <a:t>                                    4,5   </a:t>
                      </a:r>
                    </a:p>
                  </a:txBody>
                  <a:tcPr marL="9525" marR="9525" marT="9525" marB="0" anchor="b"/>
                </a:tc>
                <a:tc>
                  <a:txBody>
                    <a:bodyPr/>
                    <a:lstStyle/>
                    <a:p>
                      <a:pPr algn="ctr" fontAlgn="b"/>
                      <a:r>
                        <a:rPr lang="fr-FR" sz="2000" b="0" i="0" u="none" strike="noStrike">
                          <a:solidFill>
                            <a:srgbClr val="000000"/>
                          </a:solidFill>
                          <a:effectLst/>
                          <a:latin typeface="Calibri"/>
                        </a:rPr>
                        <a:t>                                      16,3   </a:t>
                      </a:r>
                    </a:p>
                  </a:txBody>
                  <a:tcPr marL="9525" marR="9525" marT="9525" marB="0" anchor="b"/>
                </a:tc>
                <a:tc>
                  <a:txBody>
                    <a:bodyPr/>
                    <a:lstStyle/>
                    <a:p>
                      <a:pPr algn="ctr" fontAlgn="b"/>
                      <a:r>
                        <a:rPr lang="fr-FR" sz="2000" b="0" i="0" u="none" strike="noStrike">
                          <a:solidFill>
                            <a:srgbClr val="000000"/>
                          </a:solidFill>
                          <a:effectLst/>
                          <a:latin typeface="Calibri"/>
                        </a:rPr>
                        <a:t>                                            4,5   </a:t>
                      </a:r>
                    </a:p>
                  </a:txBody>
                  <a:tcPr marL="9525" marR="9525" marT="9525" marB="0" anchor="b"/>
                </a:tc>
                <a:tc>
                  <a:txBody>
                    <a:bodyPr/>
                    <a:lstStyle/>
                    <a:p>
                      <a:pPr algn="ctr" fontAlgn="b"/>
                      <a:r>
                        <a:rPr lang="fr-FR" sz="2000" b="0" i="0" u="none" strike="noStrike" dirty="0">
                          <a:solidFill>
                            <a:srgbClr val="000000"/>
                          </a:solidFill>
                          <a:effectLst/>
                          <a:latin typeface="Calibri"/>
                        </a:rPr>
                        <a:t>                              16,3   </a:t>
                      </a:r>
                    </a:p>
                  </a:txBody>
                  <a:tcPr marL="9525" marR="9525" marT="9525" marB="0" anchor="b"/>
                </a:tc>
              </a:tr>
              <a:tr h="626470">
                <a:tc>
                  <a:txBody>
                    <a:bodyPr/>
                    <a:lstStyle/>
                    <a:p>
                      <a:pPr algn="l" fontAlgn="b"/>
                      <a:r>
                        <a:rPr lang="fr-FR" sz="2000" b="1" i="0" u="none" strike="noStrike" dirty="0">
                          <a:solidFill>
                            <a:srgbClr val="000000"/>
                          </a:solidFill>
                          <a:effectLst/>
                          <a:latin typeface="Calibri"/>
                        </a:rPr>
                        <a:t>Taux d'urbanisation </a:t>
                      </a:r>
                    </a:p>
                  </a:txBody>
                  <a:tcPr marL="9525" marR="9525" marT="9525" marB="0" anchor="b"/>
                </a:tc>
                <a:tc>
                  <a:txBody>
                    <a:bodyPr/>
                    <a:lstStyle/>
                    <a:p>
                      <a:pPr algn="ctr" fontAlgn="b"/>
                      <a:r>
                        <a:rPr lang="fr-FR" sz="2000" b="0" i="0" u="none" strike="noStrike" dirty="0">
                          <a:solidFill>
                            <a:srgbClr val="000000"/>
                          </a:solidFill>
                          <a:effectLst/>
                          <a:latin typeface="Calibri"/>
                        </a:rPr>
                        <a:t>                                    0,2   </a:t>
                      </a:r>
                    </a:p>
                  </a:txBody>
                  <a:tcPr marL="9525" marR="9525" marT="9525" marB="0" anchor="b"/>
                </a:tc>
                <a:tc>
                  <a:txBody>
                    <a:bodyPr/>
                    <a:lstStyle/>
                    <a:p>
                      <a:pPr algn="ctr" fontAlgn="b"/>
                      <a:r>
                        <a:rPr lang="fr-FR" sz="2000" b="0" i="0" u="none" strike="noStrike">
                          <a:solidFill>
                            <a:srgbClr val="000000"/>
                          </a:solidFill>
                          <a:effectLst/>
                          <a:latin typeface="Calibri"/>
                        </a:rPr>
                        <a:t>                                      16,2   </a:t>
                      </a:r>
                    </a:p>
                  </a:txBody>
                  <a:tcPr marL="9525" marR="9525" marT="9525" marB="0" anchor="b"/>
                </a:tc>
                <a:tc>
                  <a:txBody>
                    <a:bodyPr/>
                    <a:lstStyle/>
                    <a:p>
                      <a:pPr algn="ctr" fontAlgn="b"/>
                      <a:r>
                        <a:rPr lang="fr-FR" sz="2000" b="0" i="0" u="none" strike="noStrike">
                          <a:solidFill>
                            <a:srgbClr val="000000"/>
                          </a:solidFill>
                          <a:effectLst/>
                          <a:latin typeface="Calibri"/>
                        </a:rPr>
                        <a:t>                                            0,2   </a:t>
                      </a:r>
                    </a:p>
                  </a:txBody>
                  <a:tcPr marL="9525" marR="9525" marT="9525" marB="0" anchor="b"/>
                </a:tc>
                <a:tc>
                  <a:txBody>
                    <a:bodyPr/>
                    <a:lstStyle/>
                    <a:p>
                      <a:pPr algn="ctr" fontAlgn="b"/>
                      <a:r>
                        <a:rPr lang="fr-FR" sz="2000" b="0" i="0" u="none" strike="noStrike" dirty="0">
                          <a:solidFill>
                            <a:srgbClr val="000000"/>
                          </a:solidFill>
                          <a:effectLst/>
                          <a:latin typeface="Calibri"/>
                        </a:rPr>
                        <a:t>                              16,2   </a:t>
                      </a:r>
                    </a:p>
                  </a:txBody>
                  <a:tcPr marL="9525" marR="9525" marT="9525" marB="0" anchor="b"/>
                </a:tc>
              </a:tr>
              <a:tr h="626470">
                <a:tc>
                  <a:txBody>
                    <a:bodyPr/>
                    <a:lstStyle/>
                    <a:p>
                      <a:pPr algn="l" fontAlgn="b"/>
                      <a:r>
                        <a:rPr lang="fr-FR" sz="2000" b="1" i="0" u="none" strike="noStrike" dirty="0">
                          <a:solidFill>
                            <a:srgbClr val="000000"/>
                          </a:solidFill>
                          <a:effectLst/>
                          <a:latin typeface="Calibri"/>
                        </a:rPr>
                        <a:t>Taux d'accroissement population</a:t>
                      </a:r>
                    </a:p>
                  </a:txBody>
                  <a:tcPr marL="9525" marR="9525" marT="9525" marB="0" anchor="b"/>
                </a:tc>
                <a:tc>
                  <a:txBody>
                    <a:bodyPr/>
                    <a:lstStyle/>
                    <a:p>
                      <a:pPr algn="ctr" fontAlgn="b"/>
                      <a:r>
                        <a:rPr lang="fr-FR" sz="2000" b="0" i="0" u="none" strike="noStrike">
                          <a:solidFill>
                            <a:srgbClr val="000000"/>
                          </a:solidFill>
                          <a:effectLst/>
                          <a:latin typeface="Calibri"/>
                        </a:rPr>
                        <a:t>                                    4,7   </a:t>
                      </a:r>
                    </a:p>
                  </a:txBody>
                  <a:tcPr marL="9525" marR="9525" marT="9525" marB="0" anchor="b"/>
                </a:tc>
                <a:tc>
                  <a:txBody>
                    <a:bodyPr/>
                    <a:lstStyle/>
                    <a:p>
                      <a:pPr algn="ctr" fontAlgn="b"/>
                      <a:r>
                        <a:rPr lang="fr-FR" sz="2000" b="0" i="0" u="none" strike="noStrike">
                          <a:solidFill>
                            <a:srgbClr val="000000"/>
                          </a:solidFill>
                          <a:effectLst/>
                          <a:latin typeface="Calibri"/>
                        </a:rPr>
                        <a:t>                                        3,9   </a:t>
                      </a:r>
                    </a:p>
                  </a:txBody>
                  <a:tcPr marL="9525" marR="9525" marT="9525" marB="0" anchor="b"/>
                </a:tc>
                <a:tc>
                  <a:txBody>
                    <a:bodyPr/>
                    <a:lstStyle/>
                    <a:p>
                      <a:pPr algn="ctr" fontAlgn="b"/>
                      <a:r>
                        <a:rPr lang="fr-FR" sz="2000" b="0" i="0" u="none" strike="noStrike">
                          <a:solidFill>
                            <a:srgbClr val="000000"/>
                          </a:solidFill>
                          <a:effectLst/>
                          <a:latin typeface="Calibri"/>
                        </a:rPr>
                        <a:t>                                            4,7   </a:t>
                      </a:r>
                    </a:p>
                  </a:txBody>
                  <a:tcPr marL="9525" marR="9525" marT="9525" marB="0" anchor="b"/>
                </a:tc>
                <a:tc>
                  <a:txBody>
                    <a:bodyPr/>
                    <a:lstStyle/>
                    <a:p>
                      <a:pPr algn="ctr" fontAlgn="b"/>
                      <a:r>
                        <a:rPr lang="fr-FR" sz="2000" b="0" i="0" u="none" strike="noStrike" dirty="0">
                          <a:solidFill>
                            <a:srgbClr val="000000"/>
                          </a:solidFill>
                          <a:effectLst/>
                          <a:latin typeface="Calibri"/>
                        </a:rPr>
                        <a:t>                                3,9   </a:t>
                      </a:r>
                    </a:p>
                  </a:txBody>
                  <a:tcPr marL="9525" marR="9525" marT="9525" marB="0" anchor="b"/>
                </a:tc>
              </a:tr>
              <a:tr h="626470">
                <a:tc>
                  <a:txBody>
                    <a:bodyPr/>
                    <a:lstStyle/>
                    <a:p>
                      <a:pPr algn="l" fontAlgn="b"/>
                      <a:r>
                        <a:rPr lang="fr-FR" sz="2000" b="1" i="0" u="none" strike="noStrike" dirty="0">
                          <a:solidFill>
                            <a:srgbClr val="000000"/>
                          </a:solidFill>
                          <a:effectLst/>
                          <a:latin typeface="Calibri"/>
                        </a:rPr>
                        <a:t>Taux de mortalité infantile</a:t>
                      </a:r>
                    </a:p>
                  </a:txBody>
                  <a:tcPr marL="9525" marR="9525" marT="9525" marB="0" anchor="b"/>
                </a:tc>
                <a:tc>
                  <a:txBody>
                    <a:bodyPr/>
                    <a:lstStyle/>
                    <a:p>
                      <a:pPr algn="ctr" fontAlgn="b"/>
                      <a:r>
                        <a:rPr lang="fr-FR" sz="2000" b="0" i="0" u="none" strike="noStrike">
                          <a:solidFill>
                            <a:srgbClr val="000000"/>
                          </a:solidFill>
                          <a:effectLst/>
                          <a:latin typeface="Calibri"/>
                        </a:rPr>
                        <a:t> </a:t>
                      </a:r>
                    </a:p>
                  </a:txBody>
                  <a:tcPr marL="9525" marR="9525" marT="9525" marB="0" anchor="b"/>
                </a:tc>
                <a:tc>
                  <a:txBody>
                    <a:bodyPr/>
                    <a:lstStyle/>
                    <a:p>
                      <a:pPr algn="ctr" fontAlgn="b"/>
                      <a:r>
                        <a:rPr lang="fr-FR" sz="2000" b="0" i="0" u="none" strike="noStrike">
                          <a:solidFill>
                            <a:srgbClr val="000000"/>
                          </a:solidFill>
                          <a:effectLst/>
                          <a:latin typeface="Calibri"/>
                        </a:rPr>
                        <a:t>                                      48,0   </a:t>
                      </a:r>
                    </a:p>
                  </a:txBody>
                  <a:tcPr marL="9525" marR="9525" marT="9525" marB="0" anchor="b"/>
                </a:tc>
                <a:tc>
                  <a:txBody>
                    <a:bodyPr/>
                    <a:lstStyle/>
                    <a:p>
                      <a:pPr algn="ctr" fontAlgn="b"/>
                      <a:r>
                        <a:rPr lang="fr-FR" sz="2000" b="0" i="0" u="none" strike="noStrike">
                          <a:solidFill>
                            <a:srgbClr val="000000"/>
                          </a:solidFill>
                          <a:effectLst/>
                          <a:latin typeface="Calibri"/>
                        </a:rPr>
                        <a:t> </a:t>
                      </a:r>
                    </a:p>
                  </a:txBody>
                  <a:tcPr marL="9525" marR="9525" marT="9525" marB="0" anchor="b"/>
                </a:tc>
                <a:tc>
                  <a:txBody>
                    <a:bodyPr/>
                    <a:lstStyle/>
                    <a:p>
                      <a:pPr algn="ctr" fontAlgn="b"/>
                      <a:r>
                        <a:rPr lang="fr-FR" sz="2000" b="0" i="0" u="none" strike="noStrike" dirty="0">
                          <a:solidFill>
                            <a:srgbClr val="000000"/>
                          </a:solidFill>
                          <a:effectLst/>
                          <a:latin typeface="Calibri"/>
                        </a:rPr>
                        <a:t>                              48,0   </a:t>
                      </a:r>
                    </a:p>
                  </a:txBody>
                  <a:tcPr marL="9525" marR="9525" marT="9525" marB="0" anchor="b"/>
                </a:tc>
              </a:tr>
              <a:tr h="626470">
                <a:tc>
                  <a:txBody>
                    <a:bodyPr/>
                    <a:lstStyle/>
                    <a:p>
                      <a:pPr algn="l" fontAlgn="b"/>
                      <a:r>
                        <a:rPr lang="fr-FR" sz="2000" b="1" i="0" u="none" strike="noStrike" dirty="0">
                          <a:solidFill>
                            <a:srgbClr val="000000"/>
                          </a:solidFill>
                          <a:effectLst/>
                          <a:latin typeface="Calibri"/>
                        </a:rPr>
                        <a:t>Taux de mortalité infanto-juvénile</a:t>
                      </a:r>
                    </a:p>
                  </a:txBody>
                  <a:tcPr marL="9525" marR="9525" marT="9525" marB="0" anchor="b"/>
                </a:tc>
                <a:tc>
                  <a:txBody>
                    <a:bodyPr/>
                    <a:lstStyle/>
                    <a:p>
                      <a:pPr algn="ctr" fontAlgn="b"/>
                      <a:r>
                        <a:rPr lang="fr-FR" sz="2000" b="0" i="0" u="none" strike="noStrike">
                          <a:solidFill>
                            <a:srgbClr val="000000"/>
                          </a:solidFill>
                          <a:effectLst/>
                          <a:latin typeface="Calibri"/>
                        </a:rPr>
                        <a:t>                                 93,0   </a:t>
                      </a:r>
                    </a:p>
                  </a:txBody>
                  <a:tcPr marL="9525" marR="9525" marT="9525" marB="0" anchor="b"/>
                </a:tc>
                <a:tc>
                  <a:txBody>
                    <a:bodyPr/>
                    <a:lstStyle/>
                    <a:p>
                      <a:pPr algn="ctr" fontAlgn="b"/>
                      <a:r>
                        <a:rPr lang="fr-FR" sz="2000" b="0" i="0" u="none" strike="noStrike">
                          <a:solidFill>
                            <a:srgbClr val="000000"/>
                          </a:solidFill>
                          <a:effectLst/>
                          <a:latin typeface="Calibri"/>
                        </a:rPr>
                        <a:t>                                      95,0   </a:t>
                      </a:r>
                    </a:p>
                  </a:txBody>
                  <a:tcPr marL="9525" marR="9525" marT="9525" marB="0" anchor="b"/>
                </a:tc>
                <a:tc>
                  <a:txBody>
                    <a:bodyPr/>
                    <a:lstStyle/>
                    <a:p>
                      <a:pPr algn="ctr" fontAlgn="b"/>
                      <a:r>
                        <a:rPr lang="fr-FR" sz="2000" b="0" i="0" u="none" strike="noStrike">
                          <a:solidFill>
                            <a:srgbClr val="000000"/>
                          </a:solidFill>
                          <a:effectLst/>
                          <a:latin typeface="Calibri"/>
                        </a:rPr>
                        <a:t>                                         93,0   </a:t>
                      </a:r>
                    </a:p>
                  </a:txBody>
                  <a:tcPr marL="9525" marR="9525" marT="9525" marB="0" anchor="b"/>
                </a:tc>
                <a:tc>
                  <a:txBody>
                    <a:bodyPr/>
                    <a:lstStyle/>
                    <a:p>
                      <a:pPr algn="ctr" fontAlgn="b"/>
                      <a:r>
                        <a:rPr lang="fr-FR" sz="2000" b="0" i="0" u="none" strike="noStrike" dirty="0">
                          <a:solidFill>
                            <a:srgbClr val="000000"/>
                          </a:solidFill>
                          <a:effectLst/>
                          <a:latin typeface="Calibri"/>
                        </a:rPr>
                        <a:t>                              95,0   </a:t>
                      </a:r>
                    </a:p>
                  </a:txBody>
                  <a:tcPr marL="9525" marR="9525" marT="9525" marB="0" anchor="b"/>
                </a:tc>
              </a:tr>
              <a:tr h="626470">
                <a:tc>
                  <a:txBody>
                    <a:bodyPr/>
                    <a:lstStyle/>
                    <a:p>
                      <a:endParaRPr lang="fr-FR" sz="2000" dirty="0"/>
                    </a:p>
                  </a:txBody>
                  <a:tcPr/>
                </a:tc>
                <a:tc>
                  <a:txBody>
                    <a:bodyPr/>
                    <a:lstStyle/>
                    <a:p>
                      <a:endParaRPr lang="fr-FR" sz="2000"/>
                    </a:p>
                  </a:txBody>
                  <a:tcPr/>
                </a:tc>
                <a:tc>
                  <a:txBody>
                    <a:bodyPr/>
                    <a:lstStyle/>
                    <a:p>
                      <a:endParaRPr lang="fr-FR" sz="2000"/>
                    </a:p>
                  </a:txBody>
                  <a:tcPr/>
                </a:tc>
                <a:tc>
                  <a:txBody>
                    <a:bodyPr/>
                    <a:lstStyle/>
                    <a:p>
                      <a:endParaRPr lang="fr-FR" sz="2000"/>
                    </a:p>
                  </a:txBody>
                  <a:tcPr/>
                </a:tc>
                <a:tc>
                  <a:txBody>
                    <a:bodyPr/>
                    <a:lstStyle/>
                    <a:p>
                      <a:endParaRPr lang="fr-FR" sz="2000" dirty="0"/>
                    </a:p>
                  </a:txBody>
                  <a:tcPr/>
                </a:tc>
              </a:tr>
            </a:tbl>
          </a:graphicData>
        </a:graphic>
      </p:graphicFrame>
    </p:spTree>
    <p:extLst>
      <p:ext uri="{BB962C8B-B14F-4D97-AF65-F5344CB8AC3E}">
        <p14:creationId xmlns:p14="http://schemas.microsoft.com/office/powerpoint/2010/main" val="3567548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720080"/>
          </a:xfrm>
          <a:solidFill>
            <a:schemeClr val="accent5">
              <a:lumMod val="20000"/>
              <a:lumOff val="80000"/>
            </a:schemeClr>
          </a:solidFill>
          <a:ln w="57150">
            <a:solidFill>
              <a:schemeClr val="accent1"/>
            </a:solidFill>
          </a:ln>
        </p:spPr>
        <p:txBody>
          <a:bodyPr>
            <a:noAutofit/>
          </a:bodyPr>
          <a:lstStyle/>
          <a:p>
            <a:r>
              <a:rPr lang="fr-FR" sz="3200" b="1" dirty="0" smtClean="0">
                <a:solidFill>
                  <a:schemeClr val="accent6">
                    <a:lumMod val="75000"/>
                  </a:schemeClr>
                </a:solidFill>
              </a:rPr>
              <a:t>1. PLAN DE PRÉSENTATION  </a:t>
            </a:r>
            <a:endParaRPr lang="fr-FR" sz="3200" b="1" dirty="0">
              <a:solidFill>
                <a:schemeClr val="accent6">
                  <a:lumMod val="75000"/>
                </a:schemeClr>
              </a:solidFill>
            </a:endParaRPr>
          </a:p>
        </p:txBody>
      </p:sp>
      <p:sp>
        <p:nvSpPr>
          <p:cNvPr id="3" name="Espace réservé du contenu 2"/>
          <p:cNvSpPr>
            <a:spLocks noGrp="1"/>
          </p:cNvSpPr>
          <p:nvPr>
            <p:ph idx="1"/>
          </p:nvPr>
        </p:nvSpPr>
        <p:spPr>
          <a:xfrm>
            <a:off x="107504" y="953135"/>
            <a:ext cx="8856984" cy="5904656"/>
          </a:xfrm>
        </p:spPr>
        <p:txBody>
          <a:bodyPr>
            <a:noAutofit/>
          </a:bodyPr>
          <a:lstStyle/>
          <a:p>
            <a:pPr marL="0" indent="0">
              <a:buNone/>
            </a:pPr>
            <a:r>
              <a:rPr lang="fr-FR" sz="2000" b="1" dirty="0" smtClean="0"/>
              <a:t> </a:t>
            </a:r>
            <a:r>
              <a:rPr lang="fr-FR" sz="1800" b="1" dirty="0" smtClean="0"/>
              <a:t> </a:t>
            </a:r>
          </a:p>
          <a:p>
            <a:pPr marL="0" indent="0">
              <a:buNone/>
            </a:pPr>
            <a:endParaRPr lang="fr-FR" sz="1800" b="1" dirty="0"/>
          </a:p>
          <a:p>
            <a:pPr marL="0" indent="0">
              <a:buNone/>
            </a:pPr>
            <a:endParaRPr lang="fr-FR" sz="1800" b="1" dirty="0" smtClean="0"/>
          </a:p>
          <a:p>
            <a:pPr marL="0" indent="0">
              <a:buNone/>
            </a:pPr>
            <a:r>
              <a:rPr lang="fr-FR" b="1" dirty="0" smtClean="0"/>
              <a:t>1. BREF </a:t>
            </a:r>
            <a:r>
              <a:rPr lang="fr-FR" b="1" dirty="0"/>
              <a:t>APERCU SUR LE CONSEIL REGIONAL</a:t>
            </a:r>
          </a:p>
          <a:p>
            <a:pPr marL="0" indent="0">
              <a:buNone/>
            </a:pPr>
            <a:r>
              <a:rPr lang="fr-FR" b="1" dirty="0" smtClean="0"/>
              <a:t>2. POTENTIEL  ECONOMIQUE DE LA RÉGION </a:t>
            </a:r>
          </a:p>
          <a:p>
            <a:pPr marL="0" indent="0">
              <a:buNone/>
            </a:pPr>
            <a:r>
              <a:rPr lang="fr-FR" b="1" dirty="0" smtClean="0"/>
              <a:t>3. DONNEES  SECTORIELLES </a:t>
            </a:r>
          </a:p>
          <a:p>
            <a:pPr marL="0" indent="0">
              <a:buNone/>
            </a:pPr>
            <a:r>
              <a:rPr lang="fr-FR" b="1" dirty="0" smtClean="0"/>
              <a:t>4. INCIDENTS DE PROTECTION</a:t>
            </a:r>
          </a:p>
          <a:p>
            <a:pPr marL="0" indent="0">
              <a:buNone/>
            </a:pPr>
            <a:r>
              <a:rPr lang="fr-FR" b="1" dirty="0" smtClean="0"/>
              <a:t>5. INONDATIONS</a:t>
            </a:r>
            <a:endParaRPr lang="fr-FR" b="1" dirty="0"/>
          </a:p>
          <a:p>
            <a:pPr marL="0" indent="0">
              <a:buNone/>
            </a:pPr>
            <a:r>
              <a:rPr lang="fr-FR" b="1" dirty="0" smtClean="0"/>
              <a:t> </a:t>
            </a:r>
            <a:endParaRPr lang="fr-FR" dirty="0"/>
          </a:p>
        </p:txBody>
      </p:sp>
    </p:spTree>
    <p:extLst>
      <p:ext uri="{BB962C8B-B14F-4D97-AF65-F5344CB8AC3E}">
        <p14:creationId xmlns:p14="http://schemas.microsoft.com/office/powerpoint/2010/main" val="1209012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925144"/>
          </a:xfrm>
        </p:spPr>
        <p:txBody>
          <a:bodyPr>
            <a:normAutofit/>
          </a:bodyPr>
          <a:lstStyle/>
          <a:p>
            <a:pPr marL="0" indent="0">
              <a:buNone/>
            </a:pPr>
            <a:r>
              <a:rPr lang="fr-FR" sz="4000" b="1" dirty="0" smtClean="0"/>
              <a:t> </a:t>
            </a:r>
            <a:endParaRPr lang="fr-FR" dirty="0" smtClean="0"/>
          </a:p>
          <a:p>
            <a:pPr marL="0" indent="0">
              <a:buNone/>
            </a:pPr>
            <a:endParaRPr lang="fr-FR" dirty="0" smtClean="0"/>
          </a:p>
          <a:p>
            <a:pPr marL="0" indent="0">
              <a:buNone/>
            </a:pP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001170111"/>
              </p:ext>
            </p:extLst>
          </p:nvPr>
        </p:nvGraphicFramePr>
        <p:xfrm>
          <a:off x="539552" y="1196752"/>
          <a:ext cx="8208912" cy="4289792"/>
        </p:xfrm>
        <a:graphic>
          <a:graphicData uri="http://schemas.openxmlformats.org/drawingml/2006/table">
            <a:tbl>
              <a:tblPr firstRow="1" bandRow="1">
                <a:tableStyleId>{5C22544A-7EE6-4342-B048-85BDC9FD1C3A}</a:tableStyleId>
              </a:tblPr>
              <a:tblGrid>
                <a:gridCol w="2052228"/>
                <a:gridCol w="2052228"/>
                <a:gridCol w="2052228"/>
                <a:gridCol w="2052228"/>
              </a:tblGrid>
              <a:tr h="910456">
                <a:tc gridSpan="4">
                  <a:txBody>
                    <a:bodyPr/>
                    <a:lstStyle/>
                    <a:p>
                      <a:r>
                        <a:rPr lang="fr-FR" sz="3200" dirty="0" smtClean="0"/>
                        <a:t>EDUCATION PRIMAIRE ET SECONDAIRE</a:t>
                      </a:r>
                      <a:endParaRPr lang="fr-FR" sz="3200"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910456">
                <a:tc>
                  <a:txBody>
                    <a:bodyPr/>
                    <a:lstStyle/>
                    <a:p>
                      <a:endParaRPr lang="fr-FR" sz="2400" dirty="0" smtClean="0"/>
                    </a:p>
                    <a:p>
                      <a:r>
                        <a:rPr lang="fr-FR" sz="2400" dirty="0" smtClean="0"/>
                        <a:t>CYCLE</a:t>
                      </a:r>
                      <a:endParaRPr lang="fr-FR" sz="2400" dirty="0"/>
                    </a:p>
                  </a:txBody>
                  <a:tcPr/>
                </a:tc>
                <a:tc>
                  <a:txBody>
                    <a:bodyPr/>
                    <a:lstStyle/>
                    <a:p>
                      <a:r>
                        <a:rPr lang="fr-FR" sz="2400" dirty="0" smtClean="0"/>
                        <a:t>Indicateurs</a:t>
                      </a:r>
                      <a:endParaRPr lang="fr-FR" sz="2400" dirty="0"/>
                    </a:p>
                  </a:txBody>
                  <a:tcPr/>
                </a:tc>
                <a:tc>
                  <a:txBody>
                    <a:bodyPr/>
                    <a:lstStyle/>
                    <a:p>
                      <a:r>
                        <a:rPr lang="fr-FR" sz="2400" dirty="0" smtClean="0"/>
                        <a:t>2016-2017</a:t>
                      </a:r>
                      <a:endParaRPr lang="fr-FR" sz="2400" dirty="0"/>
                    </a:p>
                  </a:txBody>
                  <a:tcPr/>
                </a:tc>
                <a:tc>
                  <a:txBody>
                    <a:bodyPr/>
                    <a:lstStyle/>
                    <a:p>
                      <a:r>
                        <a:rPr lang="fr-FR" sz="2400" dirty="0" smtClean="0"/>
                        <a:t>2018-2019</a:t>
                      </a:r>
                      <a:endParaRPr lang="fr-FR" sz="2400" dirty="0"/>
                    </a:p>
                  </a:txBody>
                  <a:tcPr/>
                </a:tc>
              </a:tr>
              <a:tr h="427112">
                <a:tc>
                  <a:txBody>
                    <a:bodyPr/>
                    <a:lstStyle/>
                    <a:p>
                      <a:endParaRPr lang="fr-FR" sz="2400" dirty="0" smtClean="0"/>
                    </a:p>
                    <a:p>
                      <a:r>
                        <a:rPr lang="fr-FR" sz="2400" dirty="0" smtClean="0"/>
                        <a:t>Primaire</a:t>
                      </a:r>
                      <a:endParaRPr lang="fr-FR" sz="2400" dirty="0"/>
                    </a:p>
                  </a:txBody>
                  <a:tcPr/>
                </a:tc>
                <a:tc>
                  <a:txBody>
                    <a:bodyPr/>
                    <a:lstStyle/>
                    <a:p>
                      <a:endParaRPr lang="fr-FR" sz="2400" dirty="0" smtClean="0"/>
                    </a:p>
                    <a:p>
                      <a:r>
                        <a:rPr lang="fr-FR" sz="2400" dirty="0" smtClean="0"/>
                        <a:t>TBS</a:t>
                      </a:r>
                      <a:endParaRPr lang="fr-FR" sz="2400" dirty="0"/>
                    </a:p>
                  </a:txBody>
                  <a:tcPr/>
                </a:tc>
                <a:tc>
                  <a:txBody>
                    <a:bodyPr/>
                    <a:lstStyle/>
                    <a:p>
                      <a:pPr algn="ctr" fontAlgn="b"/>
                      <a:r>
                        <a:rPr lang="fr-FR" sz="2400" b="0" i="0" u="none" strike="noStrike" dirty="0">
                          <a:solidFill>
                            <a:srgbClr val="000000"/>
                          </a:solidFill>
                          <a:effectLst/>
                          <a:latin typeface="Calibri"/>
                        </a:rPr>
                        <a:t>                                 59,1   </a:t>
                      </a:r>
                    </a:p>
                  </a:txBody>
                  <a:tcPr marL="9525" marR="9525" marT="9525" marB="0" anchor="b"/>
                </a:tc>
                <a:tc>
                  <a:txBody>
                    <a:bodyPr/>
                    <a:lstStyle/>
                    <a:p>
                      <a:pPr algn="ctr" fontAlgn="b"/>
                      <a:r>
                        <a:rPr lang="fr-FR" sz="2400" b="0" i="0" u="none" strike="noStrike" dirty="0">
                          <a:solidFill>
                            <a:srgbClr val="000000"/>
                          </a:solidFill>
                          <a:effectLst/>
                          <a:latin typeface="Calibri"/>
                        </a:rPr>
                        <a:t>                                      55,7   </a:t>
                      </a:r>
                    </a:p>
                  </a:txBody>
                  <a:tcPr marL="9525" marR="9525" marT="9525" marB="0" anchor="b"/>
                </a:tc>
              </a:tr>
              <a:tr h="756280">
                <a:tc>
                  <a:txBody>
                    <a:bodyPr/>
                    <a:lstStyle/>
                    <a:p>
                      <a:endParaRPr lang="fr-FR" sz="2400" dirty="0" smtClean="0"/>
                    </a:p>
                    <a:p>
                      <a:r>
                        <a:rPr lang="fr-FR" sz="2400" dirty="0" smtClean="0"/>
                        <a:t>2d</a:t>
                      </a:r>
                      <a:r>
                        <a:rPr lang="fr-FR" sz="2400" baseline="0" dirty="0" smtClean="0"/>
                        <a:t> 1</a:t>
                      </a:r>
                      <a:r>
                        <a:rPr lang="fr-FR" sz="2400" baseline="30000" dirty="0" smtClean="0"/>
                        <a:t>er</a:t>
                      </a:r>
                      <a:r>
                        <a:rPr lang="fr-FR" sz="2400" baseline="0" dirty="0" smtClean="0"/>
                        <a:t> C</a:t>
                      </a:r>
                      <a:endParaRPr lang="fr-FR" sz="2400" dirty="0"/>
                    </a:p>
                  </a:txBody>
                  <a:tcPr/>
                </a:tc>
                <a:tc>
                  <a:txBody>
                    <a:bodyPr/>
                    <a:lstStyle/>
                    <a:p>
                      <a:endParaRPr lang="fr-FR" sz="2400" dirty="0" smtClean="0"/>
                    </a:p>
                    <a:p>
                      <a:r>
                        <a:rPr lang="fr-FR" sz="2400" dirty="0" smtClean="0"/>
                        <a:t>TBS</a:t>
                      </a:r>
                      <a:endParaRPr lang="fr-FR" sz="2400" dirty="0"/>
                    </a:p>
                  </a:txBody>
                  <a:tcPr/>
                </a:tc>
                <a:tc>
                  <a:txBody>
                    <a:bodyPr/>
                    <a:lstStyle/>
                    <a:p>
                      <a:pPr algn="ctr" fontAlgn="b"/>
                      <a:r>
                        <a:rPr lang="fr-FR" sz="2400" b="0" i="0" u="none" strike="noStrike" dirty="0">
                          <a:solidFill>
                            <a:srgbClr val="000000"/>
                          </a:solidFill>
                          <a:effectLst/>
                          <a:latin typeface="Calibri"/>
                        </a:rPr>
                        <a:t>                                 20,8   </a:t>
                      </a:r>
                    </a:p>
                  </a:txBody>
                  <a:tcPr marL="9525" marR="9525" marT="9525" marB="0" anchor="b"/>
                </a:tc>
                <a:tc>
                  <a:txBody>
                    <a:bodyPr/>
                    <a:lstStyle/>
                    <a:p>
                      <a:pPr algn="ctr" fontAlgn="b"/>
                      <a:r>
                        <a:rPr lang="fr-FR" sz="2400" b="0" i="0" u="none" strike="noStrike" dirty="0">
                          <a:solidFill>
                            <a:srgbClr val="000000"/>
                          </a:solidFill>
                          <a:effectLst/>
                          <a:latin typeface="Calibri"/>
                        </a:rPr>
                        <a:t>                                      16,6   </a:t>
                      </a:r>
                    </a:p>
                  </a:txBody>
                  <a:tcPr marL="9525" marR="9525" marT="9525" marB="0" anchor="b"/>
                </a:tc>
              </a:tr>
              <a:tr h="509384">
                <a:tc>
                  <a:txBody>
                    <a:bodyPr/>
                    <a:lstStyle/>
                    <a:p>
                      <a:endParaRPr lang="fr-FR" sz="2400" dirty="0" smtClean="0"/>
                    </a:p>
                    <a:p>
                      <a:r>
                        <a:rPr lang="fr-FR" sz="2400" dirty="0" smtClean="0"/>
                        <a:t>2d</a:t>
                      </a:r>
                      <a:r>
                        <a:rPr lang="fr-FR" sz="2400" baseline="0" dirty="0" smtClean="0"/>
                        <a:t> </a:t>
                      </a:r>
                      <a:r>
                        <a:rPr lang="fr-FR" sz="2400" baseline="0" dirty="0" err="1" smtClean="0"/>
                        <a:t>2D</a:t>
                      </a:r>
                      <a:r>
                        <a:rPr lang="fr-FR" sz="2400" baseline="0" dirty="0" smtClean="0"/>
                        <a:t> C</a:t>
                      </a:r>
                      <a:endParaRPr lang="fr-FR" sz="2400" dirty="0"/>
                    </a:p>
                  </a:txBody>
                  <a:tcPr/>
                </a:tc>
                <a:tc>
                  <a:txBody>
                    <a:bodyPr/>
                    <a:lstStyle/>
                    <a:p>
                      <a:endParaRPr lang="fr-FR" sz="2400" dirty="0" smtClean="0"/>
                    </a:p>
                    <a:p>
                      <a:r>
                        <a:rPr lang="fr-FR" sz="2400" dirty="0" smtClean="0"/>
                        <a:t>TBS</a:t>
                      </a:r>
                      <a:endParaRPr lang="fr-FR" sz="2400" dirty="0"/>
                    </a:p>
                  </a:txBody>
                  <a:tcPr/>
                </a:tc>
                <a:tc>
                  <a:txBody>
                    <a:bodyPr/>
                    <a:lstStyle/>
                    <a:p>
                      <a:pPr algn="ctr" fontAlgn="b"/>
                      <a:r>
                        <a:rPr lang="fr-FR" sz="2400" b="0" i="0" u="none" strike="noStrike" dirty="0">
                          <a:solidFill>
                            <a:srgbClr val="000000"/>
                          </a:solidFill>
                          <a:effectLst/>
                          <a:latin typeface="Calibri"/>
                        </a:rPr>
                        <a:t>                                    5,1   </a:t>
                      </a:r>
                    </a:p>
                  </a:txBody>
                  <a:tcPr marL="9525" marR="9525" marT="9525" marB="0" anchor="b"/>
                </a:tc>
                <a:tc>
                  <a:txBody>
                    <a:bodyPr/>
                    <a:lstStyle/>
                    <a:p>
                      <a:pPr algn="ctr" fontAlgn="b"/>
                      <a:r>
                        <a:rPr lang="fr-FR" sz="2400" b="0" i="0" u="none" strike="noStrike" dirty="0">
                          <a:solidFill>
                            <a:srgbClr val="000000"/>
                          </a:solidFill>
                          <a:effectLst/>
                          <a:latin typeface="Calibri"/>
                        </a:rPr>
                        <a:t>                                        6,3   </a:t>
                      </a:r>
                    </a:p>
                  </a:txBody>
                  <a:tcPr marL="9525" marR="9525" marT="9525" marB="0" anchor="b"/>
                </a:tc>
              </a:tr>
            </a:tbl>
          </a:graphicData>
        </a:graphic>
      </p:graphicFrame>
    </p:spTree>
    <p:extLst>
      <p:ext uri="{BB962C8B-B14F-4D97-AF65-F5344CB8AC3E}">
        <p14:creationId xmlns:p14="http://schemas.microsoft.com/office/powerpoint/2010/main" val="1392609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925144"/>
          </a:xfrm>
        </p:spPr>
        <p:txBody>
          <a:bodyPr>
            <a:normAutofit/>
          </a:bodyPr>
          <a:lstStyle/>
          <a:p>
            <a:pPr marL="0" indent="0">
              <a:buNone/>
            </a:pPr>
            <a:r>
              <a:rPr lang="fr-FR" sz="4000" b="1" dirty="0" smtClean="0"/>
              <a:t> </a:t>
            </a:r>
            <a:endParaRPr lang="fr-FR" dirty="0" smtClean="0"/>
          </a:p>
          <a:p>
            <a:pPr marL="0" indent="0">
              <a:buNone/>
            </a:pPr>
            <a:endParaRPr lang="fr-FR" dirty="0" smtClean="0"/>
          </a:p>
          <a:p>
            <a:pPr marL="0" indent="0">
              <a:buNone/>
            </a:pP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759393578"/>
              </p:ext>
            </p:extLst>
          </p:nvPr>
        </p:nvGraphicFramePr>
        <p:xfrm>
          <a:off x="0" y="332656"/>
          <a:ext cx="8784972" cy="6141993"/>
        </p:xfrm>
        <a:graphic>
          <a:graphicData uri="http://schemas.openxmlformats.org/drawingml/2006/table">
            <a:tbl>
              <a:tblPr firstRow="1" bandRow="1">
                <a:tableStyleId>{5C22544A-7EE6-4342-B048-85BDC9FD1C3A}</a:tableStyleId>
              </a:tblPr>
              <a:tblGrid>
                <a:gridCol w="3707904"/>
                <a:gridCol w="1260646"/>
                <a:gridCol w="864096"/>
                <a:gridCol w="936104"/>
                <a:gridCol w="936104"/>
                <a:gridCol w="1080118"/>
              </a:tblGrid>
              <a:tr h="1053853">
                <a:tc gridSpan="6">
                  <a:txBody>
                    <a:bodyPr/>
                    <a:lstStyle/>
                    <a:p>
                      <a:pPr algn="ctr"/>
                      <a:r>
                        <a:rPr lang="fr-FR" sz="3600" dirty="0" smtClean="0"/>
                        <a:t>SANTE</a:t>
                      </a:r>
                      <a:endParaRPr lang="fr-FR" sz="3600"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657631">
                <a:tc>
                  <a:txBody>
                    <a:bodyPr/>
                    <a:lstStyle/>
                    <a:p>
                      <a:r>
                        <a:rPr lang="fr-FR" sz="2400" b="1" dirty="0" smtClean="0"/>
                        <a:t>INDICATEURS</a:t>
                      </a:r>
                      <a:endParaRPr lang="fr-FR" sz="2400" b="1" dirty="0"/>
                    </a:p>
                  </a:txBody>
                  <a:tcPr/>
                </a:tc>
                <a:tc>
                  <a:txBody>
                    <a:bodyPr/>
                    <a:lstStyle/>
                    <a:p>
                      <a:r>
                        <a:rPr lang="fr-FR" sz="2400" b="1" dirty="0" smtClean="0"/>
                        <a:t>2015-2017</a:t>
                      </a:r>
                      <a:endParaRPr lang="fr-FR" sz="2400" b="1" dirty="0"/>
                    </a:p>
                  </a:txBody>
                  <a:tcPr/>
                </a:tc>
                <a:tc>
                  <a:txBody>
                    <a:bodyPr/>
                    <a:lstStyle/>
                    <a:p>
                      <a:r>
                        <a:rPr lang="fr-FR" sz="2400" b="1" dirty="0" smtClean="0"/>
                        <a:t>2017</a:t>
                      </a:r>
                      <a:endParaRPr lang="fr-FR" sz="2400" b="1" dirty="0"/>
                    </a:p>
                  </a:txBody>
                  <a:tcPr/>
                </a:tc>
                <a:tc>
                  <a:txBody>
                    <a:bodyPr/>
                    <a:lstStyle/>
                    <a:p>
                      <a:r>
                        <a:rPr lang="fr-FR" sz="2400" b="1" dirty="0" smtClean="0"/>
                        <a:t>2018</a:t>
                      </a:r>
                      <a:endParaRPr lang="fr-FR" sz="2400" b="1" dirty="0"/>
                    </a:p>
                  </a:txBody>
                  <a:tcPr/>
                </a:tc>
                <a:tc>
                  <a:txBody>
                    <a:bodyPr/>
                    <a:lstStyle/>
                    <a:p>
                      <a:r>
                        <a:rPr lang="fr-FR" sz="2400" b="1" dirty="0" smtClean="0"/>
                        <a:t>2019</a:t>
                      </a:r>
                      <a:endParaRPr lang="fr-FR" sz="2400" b="1" dirty="0"/>
                    </a:p>
                  </a:txBody>
                  <a:tcPr/>
                </a:tc>
                <a:tc>
                  <a:txBody>
                    <a:bodyPr/>
                    <a:lstStyle/>
                    <a:p>
                      <a:r>
                        <a:rPr lang="fr-FR" sz="2400" b="1" dirty="0" smtClean="0"/>
                        <a:t>OMS</a:t>
                      </a:r>
                      <a:endParaRPr lang="fr-FR" sz="2400" b="1" dirty="0"/>
                    </a:p>
                  </a:txBody>
                  <a:tcPr/>
                </a:tc>
              </a:tr>
              <a:tr h="817524">
                <a:tc>
                  <a:txBody>
                    <a:bodyPr/>
                    <a:lstStyle/>
                    <a:p>
                      <a:pPr algn="l" fontAlgn="b"/>
                      <a:r>
                        <a:rPr lang="fr-FR" sz="2400" b="1" i="0" u="none" strike="noStrike" dirty="0">
                          <a:solidFill>
                            <a:srgbClr val="000000"/>
                          </a:solidFill>
                          <a:effectLst/>
                          <a:latin typeface="Calibri"/>
                        </a:rPr>
                        <a:t>Couverture sanitaire</a:t>
                      </a:r>
                    </a:p>
                  </a:txBody>
                  <a:tcPr marL="9525" marR="9525" marT="9525" marB="0" anchor="b"/>
                </a:tc>
                <a:tc>
                  <a:txBody>
                    <a:bodyPr/>
                    <a:lstStyle/>
                    <a:p>
                      <a:pPr algn="ctr" fontAlgn="b"/>
                      <a:r>
                        <a:rPr lang="fr-FR" sz="2400" b="0" i="0" u="none" strike="noStrike" dirty="0">
                          <a:solidFill>
                            <a:srgbClr val="000000"/>
                          </a:solidFill>
                          <a:effectLst/>
                          <a:latin typeface="Calibri"/>
                        </a:rPr>
                        <a:t>                                 45,5   </a:t>
                      </a:r>
                    </a:p>
                  </a:txBody>
                  <a:tcPr marL="9525" marR="9525" marT="9525" marB="0" anchor="b"/>
                </a:tc>
                <a:tc>
                  <a:txBody>
                    <a:bodyPr/>
                    <a:lstStyle/>
                    <a:p>
                      <a:pPr algn="ctr" fontAlgn="b"/>
                      <a:r>
                        <a:rPr lang="fr-FR" sz="2400" b="0" i="0" u="none" strike="noStrike" dirty="0">
                          <a:solidFill>
                            <a:srgbClr val="000000"/>
                          </a:solidFill>
                          <a:effectLst/>
                          <a:latin typeface="Calibri"/>
                        </a:rPr>
                        <a:t>                                      45,5   </a:t>
                      </a:r>
                    </a:p>
                  </a:txBody>
                  <a:tcPr marL="9525" marR="9525" marT="9525" marB="0" anchor="b"/>
                </a:tc>
                <a:tc>
                  <a:txBody>
                    <a:bodyPr/>
                    <a:lstStyle/>
                    <a:p>
                      <a:pPr algn="ctr" fontAlgn="b"/>
                      <a:r>
                        <a:rPr lang="fr-FR" sz="2400" b="0" i="0" u="none" strike="noStrike">
                          <a:solidFill>
                            <a:srgbClr val="000000"/>
                          </a:solidFill>
                          <a:effectLst/>
                          <a:latin typeface="Calibri"/>
                        </a:rPr>
                        <a:t>47,58</a:t>
                      </a:r>
                    </a:p>
                  </a:txBody>
                  <a:tcPr marL="9525" marR="9525" marT="9525" marB="0" anchor="b"/>
                </a:tc>
                <a:tc>
                  <a:txBody>
                    <a:bodyPr/>
                    <a:lstStyle/>
                    <a:p>
                      <a:pPr algn="ctr" fontAlgn="b"/>
                      <a:r>
                        <a:rPr lang="fr-FR" sz="2400" b="0" i="0" u="none" strike="noStrike" dirty="0">
                          <a:solidFill>
                            <a:srgbClr val="000000"/>
                          </a:solidFill>
                          <a:effectLst/>
                          <a:latin typeface="Calibri"/>
                        </a:rPr>
                        <a:t>49,42</a:t>
                      </a:r>
                    </a:p>
                  </a:txBody>
                  <a:tcPr marL="9525" marR="9525" marT="9525" marB="0" anchor="b"/>
                </a:tc>
                <a:tc>
                  <a:txBody>
                    <a:bodyPr/>
                    <a:lstStyle/>
                    <a:p>
                      <a:pPr algn="ctr"/>
                      <a:endParaRPr lang="fr-FR" sz="2400"/>
                    </a:p>
                  </a:txBody>
                  <a:tcPr/>
                </a:tc>
              </a:tr>
              <a:tr h="824856">
                <a:tc>
                  <a:txBody>
                    <a:bodyPr/>
                    <a:lstStyle/>
                    <a:p>
                      <a:pPr algn="l" fontAlgn="b"/>
                      <a:r>
                        <a:rPr lang="fr-FR" sz="2400" b="1" i="0" u="none" strike="noStrike" dirty="0">
                          <a:solidFill>
                            <a:srgbClr val="000000"/>
                          </a:solidFill>
                          <a:effectLst/>
                          <a:latin typeface="Calibri"/>
                        </a:rPr>
                        <a:t>Nombre </a:t>
                      </a:r>
                      <a:r>
                        <a:rPr lang="fr-FR" sz="2400" b="1" i="0" u="none" strike="noStrike" dirty="0" smtClean="0">
                          <a:solidFill>
                            <a:srgbClr val="000000"/>
                          </a:solidFill>
                          <a:effectLst/>
                          <a:latin typeface="Calibri"/>
                        </a:rPr>
                        <a:t>d'habitants/</a:t>
                      </a:r>
                      <a:r>
                        <a:rPr lang="fr-FR" sz="2400" b="1" i="0" u="none" strike="noStrike" dirty="0" err="1" smtClean="0">
                          <a:solidFill>
                            <a:srgbClr val="000000"/>
                          </a:solidFill>
                          <a:effectLst/>
                          <a:latin typeface="Calibri"/>
                        </a:rPr>
                        <a:t>Médécin</a:t>
                      </a:r>
                      <a:endParaRPr lang="fr-FR" sz="2400" b="1" i="0" u="none" strike="noStrike" dirty="0">
                        <a:solidFill>
                          <a:srgbClr val="000000"/>
                        </a:solidFill>
                        <a:effectLst/>
                        <a:latin typeface="Calibri"/>
                      </a:endParaRPr>
                    </a:p>
                  </a:txBody>
                  <a:tcPr marL="9525" marR="9525" marT="9525" marB="0" anchor="b"/>
                </a:tc>
                <a:tc>
                  <a:txBody>
                    <a:bodyPr/>
                    <a:lstStyle/>
                    <a:p>
                      <a:pPr algn="ctr" fontAlgn="b"/>
                      <a:r>
                        <a:rPr lang="fr-FR" sz="2400" b="0" i="0" u="none" strike="noStrike" dirty="0">
                          <a:solidFill>
                            <a:srgbClr val="000000"/>
                          </a:solidFill>
                          <a:effectLst/>
                          <a:latin typeface="Calibri"/>
                        </a:rPr>
                        <a:t>                             28 806   </a:t>
                      </a:r>
                    </a:p>
                  </a:txBody>
                  <a:tcPr marL="9525" marR="9525" marT="9525" marB="0" anchor="b"/>
                </a:tc>
                <a:tc>
                  <a:txBody>
                    <a:bodyPr/>
                    <a:lstStyle/>
                    <a:p>
                      <a:pPr algn="ctr" fontAlgn="b"/>
                      <a:r>
                        <a:rPr lang="fr-FR" sz="2400" b="0" i="0" u="none" strike="noStrike" dirty="0">
                          <a:solidFill>
                            <a:srgbClr val="000000"/>
                          </a:solidFill>
                          <a:effectLst/>
                          <a:latin typeface="Calibri"/>
                        </a:rPr>
                        <a:t> </a:t>
                      </a:r>
                    </a:p>
                  </a:txBody>
                  <a:tcPr marL="9525" marR="9525" marT="9525" marB="0" anchor="b"/>
                </a:tc>
                <a:tc>
                  <a:txBody>
                    <a:bodyPr/>
                    <a:lstStyle/>
                    <a:p>
                      <a:pPr algn="ctr" fontAlgn="b"/>
                      <a:r>
                        <a:rPr lang="fr-FR" sz="2400" b="0" i="0" u="none" strike="noStrike" dirty="0">
                          <a:solidFill>
                            <a:srgbClr val="000000"/>
                          </a:solidFill>
                          <a:effectLst/>
                          <a:latin typeface="Calibri"/>
                        </a:rPr>
                        <a:t> </a:t>
                      </a:r>
                    </a:p>
                  </a:txBody>
                  <a:tcPr marL="9525" marR="9525" marT="9525" marB="0" anchor="b"/>
                </a:tc>
                <a:tc>
                  <a:txBody>
                    <a:bodyPr/>
                    <a:lstStyle/>
                    <a:p>
                      <a:pPr algn="ctr" fontAlgn="b"/>
                      <a:r>
                        <a:rPr lang="fr-FR" sz="2400" b="0" i="0" u="none" strike="noStrike" dirty="0">
                          <a:solidFill>
                            <a:srgbClr val="000000"/>
                          </a:solidFill>
                          <a:effectLst/>
                          <a:latin typeface="Calibri"/>
                        </a:rPr>
                        <a:t>20615</a:t>
                      </a:r>
                    </a:p>
                  </a:txBody>
                  <a:tcPr marL="9525" marR="9525" marT="9525" marB="0" anchor="b"/>
                </a:tc>
                <a:tc>
                  <a:txBody>
                    <a:bodyPr/>
                    <a:lstStyle/>
                    <a:p>
                      <a:pPr algn="ctr"/>
                      <a:endParaRPr lang="fr-FR" sz="2400"/>
                    </a:p>
                  </a:txBody>
                  <a:tcPr/>
                </a:tc>
              </a:tr>
              <a:tr h="1311400">
                <a:tc>
                  <a:txBody>
                    <a:bodyPr/>
                    <a:lstStyle/>
                    <a:p>
                      <a:pPr algn="l" fontAlgn="b"/>
                      <a:r>
                        <a:rPr lang="fr-FR" sz="2400" b="1" i="0" u="none" strike="noStrike" dirty="0">
                          <a:solidFill>
                            <a:srgbClr val="000000"/>
                          </a:solidFill>
                          <a:effectLst/>
                          <a:latin typeface="Calibri"/>
                        </a:rPr>
                        <a:t>Nombre </a:t>
                      </a:r>
                      <a:r>
                        <a:rPr lang="fr-FR" sz="2400" b="1" i="0" u="none" strike="noStrike" dirty="0" smtClean="0">
                          <a:solidFill>
                            <a:srgbClr val="000000"/>
                          </a:solidFill>
                          <a:effectLst/>
                          <a:latin typeface="Calibri"/>
                        </a:rPr>
                        <a:t>d'habitants/infirmiers</a:t>
                      </a:r>
                      <a:endParaRPr lang="fr-FR" sz="2400" b="1" i="0" u="none" strike="noStrike" dirty="0">
                        <a:solidFill>
                          <a:srgbClr val="000000"/>
                        </a:solidFill>
                        <a:effectLst/>
                        <a:latin typeface="Calibri"/>
                      </a:endParaRPr>
                    </a:p>
                  </a:txBody>
                  <a:tcPr marL="9525" marR="9525" marT="9525" marB="0" anchor="b"/>
                </a:tc>
                <a:tc>
                  <a:txBody>
                    <a:bodyPr/>
                    <a:lstStyle/>
                    <a:p>
                      <a:pPr algn="ctr" fontAlgn="b"/>
                      <a:r>
                        <a:rPr lang="fr-FR" sz="2400" b="0" i="0" u="none" strike="noStrike" dirty="0">
                          <a:solidFill>
                            <a:srgbClr val="000000"/>
                          </a:solidFill>
                          <a:effectLst/>
                          <a:latin typeface="Calibri"/>
                        </a:rPr>
                        <a:t>                               5 713   </a:t>
                      </a:r>
                    </a:p>
                  </a:txBody>
                  <a:tcPr marL="9525" marR="9525" marT="9525" marB="0" anchor="b"/>
                </a:tc>
                <a:tc>
                  <a:txBody>
                    <a:bodyPr/>
                    <a:lstStyle/>
                    <a:p>
                      <a:pPr algn="ctr" fontAlgn="b"/>
                      <a:r>
                        <a:rPr lang="fr-FR" sz="2400" b="0" i="0" u="none" strike="noStrike" dirty="0">
                          <a:solidFill>
                            <a:srgbClr val="000000"/>
                          </a:solidFill>
                          <a:effectLst/>
                          <a:latin typeface="Calibri"/>
                        </a:rPr>
                        <a:t> </a:t>
                      </a:r>
                    </a:p>
                  </a:txBody>
                  <a:tcPr marL="9525" marR="9525" marT="9525" marB="0" anchor="b"/>
                </a:tc>
                <a:tc>
                  <a:txBody>
                    <a:bodyPr/>
                    <a:lstStyle/>
                    <a:p>
                      <a:pPr algn="ctr" fontAlgn="b"/>
                      <a:r>
                        <a:rPr lang="fr-FR" sz="2400" b="0" i="0" u="none" strike="noStrike" dirty="0">
                          <a:solidFill>
                            <a:srgbClr val="000000"/>
                          </a:solidFill>
                          <a:effectLst/>
                          <a:latin typeface="Calibri"/>
                        </a:rPr>
                        <a:t> </a:t>
                      </a:r>
                    </a:p>
                  </a:txBody>
                  <a:tcPr marL="9525" marR="9525" marT="9525" marB="0" anchor="b"/>
                </a:tc>
                <a:tc>
                  <a:txBody>
                    <a:bodyPr/>
                    <a:lstStyle/>
                    <a:p>
                      <a:pPr algn="ctr" fontAlgn="b"/>
                      <a:r>
                        <a:rPr lang="fr-FR" sz="2400" b="0" i="0" u="none" strike="noStrike">
                          <a:solidFill>
                            <a:srgbClr val="000000"/>
                          </a:solidFill>
                          <a:effectLst/>
                          <a:latin typeface="Calibri"/>
                        </a:rPr>
                        <a:t>2429</a:t>
                      </a:r>
                    </a:p>
                  </a:txBody>
                  <a:tcPr marL="9525" marR="9525" marT="9525" marB="0" anchor="b"/>
                </a:tc>
                <a:tc>
                  <a:txBody>
                    <a:bodyPr/>
                    <a:lstStyle/>
                    <a:p>
                      <a:pPr algn="ctr"/>
                      <a:endParaRPr lang="fr-FR" sz="2400" dirty="0" smtClean="0"/>
                    </a:p>
                    <a:p>
                      <a:pPr algn="ctr"/>
                      <a:endParaRPr lang="fr-FR" sz="2400" dirty="0" smtClean="0"/>
                    </a:p>
                    <a:p>
                      <a:pPr algn="ctr"/>
                      <a:r>
                        <a:rPr lang="fr-FR" sz="2400" dirty="0" smtClean="0"/>
                        <a:t>10000</a:t>
                      </a:r>
                      <a:endParaRPr lang="fr-FR" sz="2400" dirty="0"/>
                    </a:p>
                  </a:txBody>
                  <a:tcPr/>
                </a:tc>
              </a:tr>
              <a:tr h="1311400">
                <a:tc>
                  <a:txBody>
                    <a:bodyPr/>
                    <a:lstStyle/>
                    <a:p>
                      <a:pPr algn="l" fontAlgn="b"/>
                      <a:r>
                        <a:rPr lang="fr-FR" sz="2400" b="1" i="0" u="none" strike="noStrike" dirty="0">
                          <a:solidFill>
                            <a:srgbClr val="000000"/>
                          </a:solidFill>
                          <a:effectLst/>
                          <a:latin typeface="Calibri"/>
                        </a:rPr>
                        <a:t>Nombre de femmes en </a:t>
                      </a:r>
                      <a:r>
                        <a:rPr lang="fr-FR" sz="2400" b="1" i="0" u="none" strike="noStrike" dirty="0" err="1">
                          <a:solidFill>
                            <a:srgbClr val="000000"/>
                          </a:solidFill>
                          <a:effectLst/>
                          <a:latin typeface="Calibri"/>
                        </a:rPr>
                        <a:t>age</a:t>
                      </a:r>
                      <a:r>
                        <a:rPr lang="fr-FR" sz="2400" b="1" i="0" u="none" strike="noStrike" dirty="0">
                          <a:solidFill>
                            <a:srgbClr val="000000"/>
                          </a:solidFill>
                          <a:effectLst/>
                          <a:latin typeface="Calibri"/>
                        </a:rPr>
                        <a:t> de </a:t>
                      </a:r>
                      <a:r>
                        <a:rPr lang="fr-FR" sz="2400" b="1" i="0" u="none" strike="noStrike" dirty="0" smtClean="0">
                          <a:solidFill>
                            <a:srgbClr val="000000"/>
                          </a:solidFill>
                          <a:effectLst/>
                          <a:latin typeface="Calibri"/>
                        </a:rPr>
                        <a:t>procréer/Sage femme </a:t>
                      </a:r>
                      <a:endParaRPr lang="fr-FR" sz="2400" b="1" i="0" u="none" strike="noStrike" dirty="0">
                        <a:solidFill>
                          <a:srgbClr val="000000"/>
                        </a:solidFill>
                        <a:effectLst/>
                        <a:latin typeface="Calibri"/>
                      </a:endParaRPr>
                    </a:p>
                  </a:txBody>
                  <a:tcPr marL="9525" marR="9525" marT="9525" marB="0" anchor="b"/>
                </a:tc>
                <a:tc>
                  <a:txBody>
                    <a:bodyPr/>
                    <a:lstStyle/>
                    <a:p>
                      <a:pPr algn="ctr" fontAlgn="b"/>
                      <a:r>
                        <a:rPr lang="fr-FR" sz="2400" b="0" i="0" u="none" strike="noStrike">
                          <a:solidFill>
                            <a:srgbClr val="000000"/>
                          </a:solidFill>
                          <a:effectLst/>
                          <a:latin typeface="Calibri"/>
                        </a:rPr>
                        <a:t>                               8 317   </a:t>
                      </a:r>
                    </a:p>
                  </a:txBody>
                  <a:tcPr marL="9525" marR="9525" marT="9525" marB="0" anchor="b"/>
                </a:tc>
                <a:tc>
                  <a:txBody>
                    <a:bodyPr/>
                    <a:lstStyle/>
                    <a:p>
                      <a:pPr algn="ctr" fontAlgn="b"/>
                      <a:r>
                        <a:rPr lang="fr-FR" sz="2400" b="0" i="0" u="none" strike="noStrike">
                          <a:solidFill>
                            <a:srgbClr val="000000"/>
                          </a:solidFill>
                          <a:effectLst/>
                          <a:latin typeface="Calibri"/>
                        </a:rPr>
                        <a:t> </a:t>
                      </a:r>
                    </a:p>
                  </a:txBody>
                  <a:tcPr marL="9525" marR="9525" marT="9525" marB="0" anchor="b"/>
                </a:tc>
                <a:tc>
                  <a:txBody>
                    <a:bodyPr/>
                    <a:lstStyle/>
                    <a:p>
                      <a:pPr algn="ctr" fontAlgn="b"/>
                      <a:r>
                        <a:rPr lang="fr-FR" sz="2400" b="0" i="0" u="none" strike="noStrike" dirty="0">
                          <a:solidFill>
                            <a:srgbClr val="000000"/>
                          </a:solidFill>
                          <a:effectLst/>
                          <a:latin typeface="Calibri"/>
                        </a:rPr>
                        <a:t> </a:t>
                      </a:r>
                    </a:p>
                  </a:txBody>
                  <a:tcPr marL="9525" marR="9525" marT="9525" marB="0" anchor="b"/>
                </a:tc>
                <a:tc>
                  <a:txBody>
                    <a:bodyPr/>
                    <a:lstStyle/>
                    <a:p>
                      <a:pPr algn="ctr" fontAlgn="b"/>
                      <a:r>
                        <a:rPr lang="fr-FR" sz="2400" b="0" i="0" u="none" strike="noStrike" dirty="0">
                          <a:solidFill>
                            <a:srgbClr val="000000"/>
                          </a:solidFill>
                          <a:effectLst/>
                          <a:latin typeface="Calibri"/>
                        </a:rPr>
                        <a:t>267</a:t>
                      </a:r>
                    </a:p>
                  </a:txBody>
                  <a:tcPr marL="9525" marR="9525" marT="9525" marB="0" anchor="b"/>
                </a:tc>
                <a:tc>
                  <a:txBody>
                    <a:bodyPr/>
                    <a:lstStyle/>
                    <a:p>
                      <a:pPr algn="ctr"/>
                      <a:endParaRPr lang="fr-FR" sz="2400" dirty="0" smtClean="0"/>
                    </a:p>
                    <a:p>
                      <a:pPr algn="ctr"/>
                      <a:endParaRPr lang="fr-FR" sz="2400" dirty="0" smtClean="0"/>
                    </a:p>
                    <a:p>
                      <a:pPr algn="ctr"/>
                      <a:r>
                        <a:rPr lang="fr-FR" sz="2400" dirty="0" smtClean="0"/>
                        <a:t>5000</a:t>
                      </a:r>
                      <a:endParaRPr lang="fr-FR" sz="2400" dirty="0"/>
                    </a:p>
                  </a:txBody>
                  <a:tcPr/>
                </a:tc>
              </a:tr>
            </a:tbl>
          </a:graphicData>
        </a:graphic>
      </p:graphicFrame>
    </p:spTree>
    <p:extLst>
      <p:ext uri="{BB962C8B-B14F-4D97-AF65-F5344CB8AC3E}">
        <p14:creationId xmlns:p14="http://schemas.microsoft.com/office/powerpoint/2010/main" val="3417305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5">
              <a:lumMod val="20000"/>
              <a:lumOff val="80000"/>
            </a:schemeClr>
          </a:solidFill>
          <a:ln w="57150">
            <a:solidFill>
              <a:schemeClr val="accent1"/>
            </a:solidFill>
          </a:ln>
        </p:spPr>
        <p:txBody>
          <a:bodyPr>
            <a:noAutofit/>
          </a:bodyPr>
          <a:lstStyle/>
          <a:p>
            <a:r>
              <a:rPr lang="fr-FR" sz="3600" b="1" dirty="0" smtClean="0"/>
              <a:t>DONNEES SECTORIELLES </a:t>
            </a:r>
            <a:endParaRPr lang="fr-FR" sz="3600" b="1" dirty="0">
              <a:solidFill>
                <a:schemeClr val="accent6">
                  <a:lumMod val="75000"/>
                </a:schemeClr>
              </a:solidFill>
            </a:endParaRPr>
          </a:p>
        </p:txBody>
      </p:sp>
      <p:sp>
        <p:nvSpPr>
          <p:cNvPr id="3" name="Espace réservé du contenu 2"/>
          <p:cNvSpPr>
            <a:spLocks noGrp="1"/>
          </p:cNvSpPr>
          <p:nvPr>
            <p:ph idx="1"/>
          </p:nvPr>
        </p:nvSpPr>
        <p:spPr>
          <a:xfrm>
            <a:off x="457200" y="1600200"/>
            <a:ext cx="8229600" cy="4925144"/>
          </a:xfrm>
        </p:spPr>
        <p:txBody>
          <a:bodyPr>
            <a:normAutofit/>
          </a:bodyPr>
          <a:lstStyle/>
          <a:p>
            <a:pPr marL="0" indent="0">
              <a:buNone/>
            </a:pPr>
            <a:r>
              <a:rPr lang="fr-FR" sz="4000" b="1" dirty="0" smtClean="0"/>
              <a:t> </a:t>
            </a:r>
            <a:endParaRPr lang="fr-FR" dirty="0" smtClean="0"/>
          </a:p>
          <a:p>
            <a:pPr marL="0" indent="0">
              <a:buNone/>
            </a:pPr>
            <a:endParaRPr lang="fr-FR" dirty="0" smtClean="0"/>
          </a:p>
          <a:p>
            <a:pPr marL="0" indent="0">
              <a:buNone/>
            </a:pP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606810637"/>
              </p:ext>
            </p:extLst>
          </p:nvPr>
        </p:nvGraphicFramePr>
        <p:xfrm>
          <a:off x="251520" y="1772816"/>
          <a:ext cx="8712966" cy="5387209"/>
        </p:xfrm>
        <a:graphic>
          <a:graphicData uri="http://schemas.openxmlformats.org/drawingml/2006/table">
            <a:tbl>
              <a:tblPr firstRow="1" bandRow="1">
                <a:tableStyleId>{5C22544A-7EE6-4342-B048-85BDC9FD1C3A}</a:tableStyleId>
              </a:tblPr>
              <a:tblGrid>
                <a:gridCol w="1452161"/>
                <a:gridCol w="1452161"/>
                <a:gridCol w="1062555"/>
                <a:gridCol w="1204231"/>
                <a:gridCol w="1237602"/>
                <a:gridCol w="2304256"/>
              </a:tblGrid>
              <a:tr h="637612">
                <a:tc gridSpan="6">
                  <a:txBody>
                    <a:bodyPr/>
                    <a:lstStyle/>
                    <a:p>
                      <a:pPr algn="ctr"/>
                      <a:r>
                        <a:rPr lang="fr-FR" dirty="0" smtClean="0"/>
                        <a:t>AGRICULTURE</a:t>
                      </a:r>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881084">
                <a:tc>
                  <a:txBody>
                    <a:bodyPr/>
                    <a:lstStyle/>
                    <a:p>
                      <a:pPr algn="l" fontAlgn="b"/>
                      <a:r>
                        <a:rPr lang="fr-FR" sz="2000" b="1" i="0" u="none" strike="noStrike" dirty="0">
                          <a:solidFill>
                            <a:srgbClr val="000000"/>
                          </a:solidFill>
                          <a:effectLst/>
                          <a:latin typeface="Calibri"/>
                        </a:rPr>
                        <a:t>Principale production en tonne</a:t>
                      </a:r>
                    </a:p>
                  </a:txBody>
                  <a:tcPr marL="9525" marR="9525" marT="9525" marB="0" anchor="b"/>
                </a:tc>
                <a:tc>
                  <a:txBody>
                    <a:bodyPr/>
                    <a:lstStyle/>
                    <a:p>
                      <a:pPr algn="l" fontAlgn="b"/>
                      <a:r>
                        <a:rPr lang="fr-FR" sz="2000" b="1" i="0" u="none" strike="noStrike" dirty="0">
                          <a:solidFill>
                            <a:srgbClr val="000000"/>
                          </a:solidFill>
                          <a:effectLst/>
                          <a:latin typeface="Calibri"/>
                        </a:rPr>
                        <a:t>                               2 015   </a:t>
                      </a:r>
                    </a:p>
                  </a:txBody>
                  <a:tcPr marL="9525" marR="9525" marT="9525" marB="0" anchor="b"/>
                </a:tc>
                <a:tc>
                  <a:txBody>
                    <a:bodyPr/>
                    <a:lstStyle/>
                    <a:p>
                      <a:pPr algn="l" fontAlgn="b"/>
                      <a:r>
                        <a:rPr lang="fr-FR" sz="2000" b="1" i="0" u="none" strike="noStrike" dirty="0">
                          <a:solidFill>
                            <a:srgbClr val="000000"/>
                          </a:solidFill>
                          <a:effectLst/>
                          <a:latin typeface="Calibri"/>
                        </a:rPr>
                        <a:t>                                    2 016   </a:t>
                      </a:r>
                    </a:p>
                  </a:txBody>
                  <a:tcPr marL="9525" marR="9525" marT="9525" marB="0" anchor="b"/>
                </a:tc>
                <a:tc>
                  <a:txBody>
                    <a:bodyPr/>
                    <a:lstStyle/>
                    <a:p>
                      <a:pPr algn="l" fontAlgn="b"/>
                      <a:r>
                        <a:rPr lang="fr-FR" sz="2000" b="1" i="0" u="none" strike="noStrike" dirty="0">
                          <a:solidFill>
                            <a:srgbClr val="000000"/>
                          </a:solidFill>
                          <a:effectLst/>
                          <a:latin typeface="Calibri"/>
                        </a:rPr>
                        <a:t>                                       2 017   </a:t>
                      </a:r>
                    </a:p>
                  </a:txBody>
                  <a:tcPr marL="9525" marR="9525" marT="9525" marB="0" anchor="b"/>
                </a:tc>
                <a:tc>
                  <a:txBody>
                    <a:bodyPr/>
                    <a:lstStyle/>
                    <a:p>
                      <a:pPr algn="l" fontAlgn="b"/>
                      <a:r>
                        <a:rPr lang="fr-FR" sz="2000" b="1" i="0" u="none" strike="noStrike">
                          <a:solidFill>
                            <a:srgbClr val="000000"/>
                          </a:solidFill>
                          <a:effectLst/>
                          <a:latin typeface="Calibri"/>
                        </a:rPr>
                        <a:t>                            2 018   </a:t>
                      </a:r>
                    </a:p>
                  </a:txBody>
                  <a:tcPr marL="9525" marR="9525" marT="9525" marB="0" anchor="b"/>
                </a:tc>
                <a:tc>
                  <a:txBody>
                    <a:bodyPr/>
                    <a:lstStyle/>
                    <a:p>
                      <a:pPr algn="l" fontAlgn="b"/>
                      <a:r>
                        <a:rPr lang="fr-FR" sz="2000" b="1" i="0" u="none" strike="noStrike">
                          <a:solidFill>
                            <a:srgbClr val="000000"/>
                          </a:solidFill>
                          <a:effectLst/>
                          <a:latin typeface="Calibri"/>
                        </a:rPr>
                        <a:t>                           2 019   </a:t>
                      </a:r>
                    </a:p>
                  </a:txBody>
                  <a:tcPr marL="9525" marR="9525" marT="9525" marB="0" anchor="b"/>
                </a:tc>
              </a:tr>
              <a:tr h="637612">
                <a:tc>
                  <a:txBody>
                    <a:bodyPr/>
                    <a:lstStyle/>
                    <a:p>
                      <a:pPr algn="l" fontAlgn="b"/>
                      <a:r>
                        <a:rPr lang="fr-FR" sz="2000" b="1" i="0" u="none" strike="noStrike">
                          <a:solidFill>
                            <a:srgbClr val="000000"/>
                          </a:solidFill>
                          <a:effectLst/>
                          <a:latin typeface="Calibri"/>
                        </a:rPr>
                        <a:t>mil</a:t>
                      </a:r>
                    </a:p>
                  </a:txBody>
                  <a:tcPr marL="9525" marR="9525" marT="9525" marB="0" anchor="b"/>
                </a:tc>
                <a:tc>
                  <a:txBody>
                    <a:bodyPr/>
                    <a:lstStyle/>
                    <a:p>
                      <a:pPr algn="l" fontAlgn="b"/>
                      <a:r>
                        <a:rPr lang="fr-FR" sz="2000" b="0" i="0" u="none" strike="noStrike" dirty="0">
                          <a:solidFill>
                            <a:srgbClr val="000000"/>
                          </a:solidFill>
                          <a:effectLst/>
                          <a:latin typeface="Calibri"/>
                        </a:rPr>
                        <a:t>                         52 </a:t>
                      </a:r>
                      <a:r>
                        <a:rPr lang="fr-FR" sz="2000" b="0" i="0" u="none" strike="noStrike" dirty="0" smtClean="0">
                          <a:solidFill>
                            <a:srgbClr val="000000"/>
                          </a:solidFill>
                          <a:effectLst/>
                          <a:latin typeface="Calibri"/>
                        </a:rPr>
                        <a:t>308  </a:t>
                      </a:r>
                      <a:endParaRPr lang="fr-FR" sz="2000" b="0" i="0" u="none" strike="noStrike" dirty="0">
                        <a:solidFill>
                          <a:srgbClr val="000000"/>
                        </a:solidFill>
                        <a:effectLst/>
                        <a:latin typeface="Calibri"/>
                      </a:endParaRPr>
                    </a:p>
                  </a:txBody>
                  <a:tcPr marL="9525" marR="9525" marT="9525" marB="0" anchor="b"/>
                </a:tc>
                <a:tc>
                  <a:txBody>
                    <a:bodyPr/>
                    <a:lstStyle/>
                    <a:p>
                      <a:pPr algn="l" fontAlgn="b"/>
                      <a:r>
                        <a:rPr lang="fr-FR" sz="2000" b="0" i="0" u="none" strike="noStrike" dirty="0">
                          <a:solidFill>
                            <a:srgbClr val="000000"/>
                          </a:solidFill>
                          <a:effectLst/>
                          <a:latin typeface="Calibri"/>
                        </a:rPr>
                        <a:t>                              55 113,0   </a:t>
                      </a:r>
                    </a:p>
                  </a:txBody>
                  <a:tcPr marL="9525" marR="9525" marT="9525" marB="0" anchor="b"/>
                </a:tc>
                <a:tc>
                  <a:txBody>
                    <a:bodyPr/>
                    <a:lstStyle/>
                    <a:p>
                      <a:pPr algn="r" fontAlgn="b"/>
                      <a:r>
                        <a:rPr lang="fr-FR" sz="2000" b="0" i="0" u="none" strike="noStrike" dirty="0">
                          <a:solidFill>
                            <a:srgbClr val="000000"/>
                          </a:solidFill>
                          <a:effectLst/>
                          <a:latin typeface="Calibri"/>
                        </a:rPr>
                        <a:t>41647</a:t>
                      </a:r>
                    </a:p>
                  </a:txBody>
                  <a:tcPr marL="9525" marR="9525" marT="9525" marB="0" anchor="b"/>
                </a:tc>
                <a:tc>
                  <a:txBody>
                    <a:bodyPr/>
                    <a:lstStyle/>
                    <a:p>
                      <a:pPr algn="r" fontAlgn="b"/>
                      <a:r>
                        <a:rPr lang="fr-FR" sz="2000" b="0" i="0" u="none" strike="noStrike">
                          <a:solidFill>
                            <a:srgbClr val="000000"/>
                          </a:solidFill>
                          <a:effectLst/>
                          <a:latin typeface="Calibri"/>
                        </a:rPr>
                        <a:t>49014</a:t>
                      </a:r>
                    </a:p>
                  </a:txBody>
                  <a:tcPr marL="9525" marR="9525" marT="9525" marB="0" anchor="b"/>
                </a:tc>
                <a:tc>
                  <a:txBody>
                    <a:bodyPr/>
                    <a:lstStyle/>
                    <a:p>
                      <a:pPr algn="l" fontAlgn="b"/>
                      <a:r>
                        <a:rPr lang="fr-FR" sz="2000" b="0" i="0" u="none" strike="noStrike">
                          <a:solidFill>
                            <a:srgbClr val="000000"/>
                          </a:solidFill>
                          <a:effectLst/>
                          <a:latin typeface="Calibri"/>
                        </a:rPr>
                        <a:t>                         26 530   </a:t>
                      </a:r>
                    </a:p>
                  </a:txBody>
                  <a:tcPr marL="9525" marR="9525" marT="9525" marB="0" anchor="b"/>
                </a:tc>
              </a:tr>
              <a:tr h="637612">
                <a:tc>
                  <a:txBody>
                    <a:bodyPr/>
                    <a:lstStyle/>
                    <a:p>
                      <a:pPr algn="l" fontAlgn="b"/>
                      <a:r>
                        <a:rPr lang="fr-FR" sz="2000" b="1" i="0" u="none" strike="noStrike" dirty="0">
                          <a:solidFill>
                            <a:srgbClr val="000000"/>
                          </a:solidFill>
                          <a:effectLst/>
                          <a:latin typeface="Calibri"/>
                        </a:rPr>
                        <a:t>Sorgho</a:t>
                      </a:r>
                    </a:p>
                  </a:txBody>
                  <a:tcPr marL="9525" marR="9525" marT="9525" marB="0" anchor="b"/>
                </a:tc>
                <a:tc>
                  <a:txBody>
                    <a:bodyPr/>
                    <a:lstStyle/>
                    <a:p>
                      <a:pPr algn="l" fontAlgn="b"/>
                      <a:r>
                        <a:rPr lang="fr-FR" sz="2000" b="0" i="0" u="none" strike="noStrike">
                          <a:solidFill>
                            <a:srgbClr val="000000"/>
                          </a:solidFill>
                          <a:effectLst/>
                          <a:latin typeface="Calibri"/>
                        </a:rPr>
                        <a:t>                         12 760,0   </a:t>
                      </a:r>
                    </a:p>
                  </a:txBody>
                  <a:tcPr marL="9525" marR="9525" marT="9525" marB="0" anchor="b"/>
                </a:tc>
                <a:tc>
                  <a:txBody>
                    <a:bodyPr/>
                    <a:lstStyle/>
                    <a:p>
                      <a:pPr algn="l" fontAlgn="b"/>
                      <a:r>
                        <a:rPr lang="fr-FR" sz="2000" b="0" i="0" u="none" strike="noStrike" dirty="0">
                          <a:solidFill>
                            <a:srgbClr val="000000"/>
                          </a:solidFill>
                          <a:effectLst/>
                          <a:latin typeface="Calibri"/>
                        </a:rPr>
                        <a:t>                                8 802,0   </a:t>
                      </a:r>
                    </a:p>
                  </a:txBody>
                  <a:tcPr marL="9525" marR="9525" marT="9525" marB="0" anchor="b"/>
                </a:tc>
                <a:tc>
                  <a:txBody>
                    <a:bodyPr/>
                    <a:lstStyle/>
                    <a:p>
                      <a:pPr algn="r" fontAlgn="b"/>
                      <a:r>
                        <a:rPr lang="fr-FR" sz="2000" b="0" i="0" u="none" strike="noStrike" dirty="0">
                          <a:solidFill>
                            <a:srgbClr val="000000"/>
                          </a:solidFill>
                          <a:effectLst/>
                          <a:latin typeface="Calibri"/>
                        </a:rPr>
                        <a:t>9193</a:t>
                      </a:r>
                    </a:p>
                  </a:txBody>
                  <a:tcPr marL="9525" marR="9525" marT="9525" marB="0" anchor="b"/>
                </a:tc>
                <a:tc>
                  <a:txBody>
                    <a:bodyPr/>
                    <a:lstStyle/>
                    <a:p>
                      <a:pPr algn="r" fontAlgn="b"/>
                      <a:r>
                        <a:rPr lang="fr-FR" sz="2000" b="0" i="0" u="none" strike="noStrike" dirty="0">
                          <a:solidFill>
                            <a:srgbClr val="000000"/>
                          </a:solidFill>
                          <a:effectLst/>
                          <a:latin typeface="Calibri"/>
                        </a:rPr>
                        <a:t>13703</a:t>
                      </a:r>
                    </a:p>
                  </a:txBody>
                  <a:tcPr marL="9525" marR="9525" marT="9525" marB="0" anchor="b"/>
                </a:tc>
                <a:tc>
                  <a:txBody>
                    <a:bodyPr/>
                    <a:lstStyle/>
                    <a:p>
                      <a:pPr algn="l" fontAlgn="b"/>
                      <a:r>
                        <a:rPr lang="fr-FR" sz="2000" b="0" i="0" u="none" strike="noStrike">
                          <a:solidFill>
                            <a:srgbClr val="000000"/>
                          </a:solidFill>
                          <a:effectLst/>
                          <a:latin typeface="Calibri"/>
                        </a:rPr>
                        <a:t>                           7 595   </a:t>
                      </a:r>
                    </a:p>
                  </a:txBody>
                  <a:tcPr marL="9525" marR="9525" marT="9525" marB="0" anchor="b"/>
                </a:tc>
              </a:tr>
              <a:tr h="637612">
                <a:tc>
                  <a:txBody>
                    <a:bodyPr/>
                    <a:lstStyle/>
                    <a:p>
                      <a:pPr algn="l" fontAlgn="b"/>
                      <a:r>
                        <a:rPr lang="fr-FR" sz="2000" b="1" i="0" u="none" strike="noStrike">
                          <a:solidFill>
                            <a:srgbClr val="000000"/>
                          </a:solidFill>
                          <a:effectLst/>
                          <a:latin typeface="Calibri"/>
                        </a:rPr>
                        <a:t>Niébé</a:t>
                      </a:r>
                    </a:p>
                  </a:txBody>
                  <a:tcPr marL="9525" marR="9525" marT="9525" marB="0" anchor="b"/>
                </a:tc>
                <a:tc>
                  <a:txBody>
                    <a:bodyPr/>
                    <a:lstStyle/>
                    <a:p>
                      <a:pPr algn="l" fontAlgn="b"/>
                      <a:r>
                        <a:rPr lang="fr-FR" sz="2000" b="0" i="0" u="none" strike="noStrike">
                          <a:solidFill>
                            <a:srgbClr val="000000"/>
                          </a:solidFill>
                          <a:effectLst/>
                          <a:latin typeface="Calibri"/>
                        </a:rPr>
                        <a:t>                         24 537,0   </a:t>
                      </a:r>
                    </a:p>
                  </a:txBody>
                  <a:tcPr marL="9525" marR="9525" marT="9525" marB="0" anchor="b"/>
                </a:tc>
                <a:tc>
                  <a:txBody>
                    <a:bodyPr/>
                    <a:lstStyle/>
                    <a:p>
                      <a:pPr algn="l" fontAlgn="b"/>
                      <a:r>
                        <a:rPr lang="fr-FR" sz="2000" b="0" i="0" u="none" strike="noStrike" dirty="0">
                          <a:solidFill>
                            <a:srgbClr val="000000"/>
                          </a:solidFill>
                          <a:effectLst/>
                          <a:latin typeface="Calibri"/>
                        </a:rPr>
                        <a:t>                                1 195,0   </a:t>
                      </a:r>
                    </a:p>
                  </a:txBody>
                  <a:tcPr marL="9525" marR="9525" marT="9525" marB="0" anchor="b"/>
                </a:tc>
                <a:tc>
                  <a:txBody>
                    <a:bodyPr/>
                    <a:lstStyle/>
                    <a:p>
                      <a:pPr algn="r" fontAlgn="b"/>
                      <a:r>
                        <a:rPr lang="fr-FR" sz="2000" b="0" i="0" u="none" strike="noStrike">
                          <a:solidFill>
                            <a:srgbClr val="000000"/>
                          </a:solidFill>
                          <a:effectLst/>
                          <a:latin typeface="Calibri"/>
                        </a:rPr>
                        <a:t>7806</a:t>
                      </a:r>
                    </a:p>
                  </a:txBody>
                  <a:tcPr marL="9525" marR="9525" marT="9525" marB="0" anchor="b"/>
                </a:tc>
                <a:tc>
                  <a:txBody>
                    <a:bodyPr/>
                    <a:lstStyle/>
                    <a:p>
                      <a:pPr algn="r" fontAlgn="b"/>
                      <a:r>
                        <a:rPr lang="fr-FR" sz="2000" b="0" i="0" u="none" strike="noStrike" dirty="0">
                          <a:solidFill>
                            <a:srgbClr val="000000"/>
                          </a:solidFill>
                          <a:effectLst/>
                          <a:latin typeface="Calibri"/>
                        </a:rPr>
                        <a:t>20943</a:t>
                      </a:r>
                    </a:p>
                  </a:txBody>
                  <a:tcPr marL="9525" marR="9525" marT="9525" marB="0" anchor="b"/>
                </a:tc>
                <a:tc>
                  <a:txBody>
                    <a:bodyPr/>
                    <a:lstStyle/>
                    <a:p>
                      <a:pPr algn="l" fontAlgn="b"/>
                      <a:r>
                        <a:rPr lang="fr-FR" sz="2000" b="0" i="0" u="none" strike="noStrike" dirty="0">
                          <a:solidFill>
                            <a:srgbClr val="000000"/>
                          </a:solidFill>
                          <a:effectLst/>
                          <a:latin typeface="Calibri"/>
                        </a:rPr>
                        <a:t>                         17 790   </a:t>
                      </a:r>
                    </a:p>
                  </a:txBody>
                  <a:tcPr marL="9525" marR="9525" marT="9525" marB="0" anchor="b"/>
                </a:tc>
              </a:tr>
              <a:tr h="637612">
                <a:tc>
                  <a:txBody>
                    <a:bodyPr/>
                    <a:lstStyle/>
                    <a:p>
                      <a:pPr algn="l" fontAlgn="b"/>
                      <a:r>
                        <a:rPr lang="fr-FR" sz="2000" b="1" i="0" u="none" strike="noStrike">
                          <a:solidFill>
                            <a:srgbClr val="000000"/>
                          </a:solidFill>
                          <a:effectLst/>
                          <a:latin typeface="Calibri"/>
                        </a:rPr>
                        <a:t>Arachide</a:t>
                      </a:r>
                    </a:p>
                  </a:txBody>
                  <a:tcPr marL="9525" marR="9525" marT="9525" marB="0" anchor="b"/>
                </a:tc>
                <a:tc>
                  <a:txBody>
                    <a:bodyPr/>
                    <a:lstStyle/>
                    <a:p>
                      <a:pPr algn="l" fontAlgn="b"/>
                      <a:r>
                        <a:rPr lang="fr-FR" sz="2000" b="0" i="0" u="none" strike="noStrike">
                          <a:solidFill>
                            <a:srgbClr val="000000"/>
                          </a:solidFill>
                          <a:effectLst/>
                          <a:latin typeface="Calibri"/>
                        </a:rPr>
                        <a:t>                            6 981,0   </a:t>
                      </a:r>
                    </a:p>
                  </a:txBody>
                  <a:tcPr marL="9525" marR="9525" marT="9525" marB="0" anchor="b"/>
                </a:tc>
                <a:tc>
                  <a:txBody>
                    <a:bodyPr/>
                    <a:lstStyle/>
                    <a:p>
                      <a:pPr algn="l" fontAlgn="b"/>
                      <a:r>
                        <a:rPr lang="fr-FR" sz="2000" b="0" i="0" u="none" strike="noStrike" dirty="0">
                          <a:solidFill>
                            <a:srgbClr val="000000"/>
                          </a:solidFill>
                          <a:effectLst/>
                          <a:latin typeface="Calibri"/>
                        </a:rPr>
                        <a:t>                                1 789,0   </a:t>
                      </a:r>
                    </a:p>
                  </a:txBody>
                  <a:tcPr marL="9525" marR="9525" marT="9525" marB="0" anchor="b"/>
                </a:tc>
                <a:tc>
                  <a:txBody>
                    <a:bodyPr/>
                    <a:lstStyle/>
                    <a:p>
                      <a:pPr algn="r" fontAlgn="b"/>
                      <a:r>
                        <a:rPr lang="fr-FR" sz="2000" b="0" i="0" u="none" strike="noStrike">
                          <a:solidFill>
                            <a:srgbClr val="000000"/>
                          </a:solidFill>
                          <a:effectLst/>
                          <a:latin typeface="Calibri"/>
                        </a:rPr>
                        <a:t>1764</a:t>
                      </a:r>
                    </a:p>
                  </a:txBody>
                  <a:tcPr marL="9525" marR="9525" marT="9525" marB="0" anchor="b"/>
                </a:tc>
                <a:tc>
                  <a:txBody>
                    <a:bodyPr/>
                    <a:lstStyle/>
                    <a:p>
                      <a:pPr algn="r" fontAlgn="b"/>
                      <a:r>
                        <a:rPr lang="fr-FR" sz="2000" b="0" i="0" u="none" strike="noStrike">
                          <a:solidFill>
                            <a:srgbClr val="000000"/>
                          </a:solidFill>
                          <a:effectLst/>
                          <a:latin typeface="Calibri"/>
                        </a:rPr>
                        <a:t>2825</a:t>
                      </a:r>
                    </a:p>
                  </a:txBody>
                  <a:tcPr marL="9525" marR="9525" marT="9525" marB="0" anchor="b"/>
                </a:tc>
                <a:tc>
                  <a:txBody>
                    <a:bodyPr/>
                    <a:lstStyle/>
                    <a:p>
                      <a:pPr algn="l" fontAlgn="b"/>
                      <a:r>
                        <a:rPr lang="fr-FR" sz="2000" b="0" i="0" u="none" strike="noStrike" dirty="0">
                          <a:solidFill>
                            <a:srgbClr val="000000"/>
                          </a:solidFill>
                          <a:effectLst/>
                          <a:latin typeface="Calibri"/>
                        </a:rPr>
                        <a:t>                           2 490   </a:t>
                      </a:r>
                    </a:p>
                  </a:txBody>
                  <a:tcPr marL="9525" marR="9525" marT="9525" marB="0" anchor="b"/>
                </a:tc>
              </a:tr>
              <a:tr h="637612">
                <a:tc>
                  <a:txBody>
                    <a:bodyPr/>
                    <a:lstStyle/>
                    <a:p>
                      <a:pPr algn="l" fontAlgn="b"/>
                      <a:r>
                        <a:rPr lang="fr-FR" sz="2000" b="1" i="0" u="none" strike="noStrike">
                          <a:solidFill>
                            <a:srgbClr val="000000"/>
                          </a:solidFill>
                          <a:effectLst/>
                          <a:latin typeface="Calibri"/>
                        </a:rPr>
                        <a:t>Mais</a:t>
                      </a:r>
                    </a:p>
                  </a:txBody>
                  <a:tcPr marL="9525" marR="9525" marT="9525" marB="0" anchor="b"/>
                </a:tc>
                <a:tc>
                  <a:txBody>
                    <a:bodyPr/>
                    <a:lstStyle/>
                    <a:p>
                      <a:pPr algn="l" fontAlgn="b"/>
                      <a:r>
                        <a:rPr lang="fr-FR" sz="2000" b="0" i="0" u="none" strike="noStrike">
                          <a:solidFill>
                            <a:srgbClr val="000000"/>
                          </a:solidFill>
                          <a:effectLst/>
                          <a:latin typeface="Calibri"/>
                        </a:rPr>
                        <a:t> </a:t>
                      </a:r>
                    </a:p>
                  </a:txBody>
                  <a:tcPr marL="9525" marR="9525" marT="9525" marB="0" anchor="b"/>
                </a:tc>
                <a:tc>
                  <a:txBody>
                    <a:bodyPr/>
                    <a:lstStyle/>
                    <a:p>
                      <a:pPr algn="l" fontAlgn="b"/>
                      <a:r>
                        <a:rPr lang="fr-FR" sz="2000" b="0" i="0" u="none" strike="noStrike" dirty="0">
                          <a:solidFill>
                            <a:srgbClr val="000000"/>
                          </a:solidFill>
                          <a:effectLst/>
                          <a:latin typeface="Calibri"/>
                        </a:rPr>
                        <a:t> </a:t>
                      </a:r>
                    </a:p>
                  </a:txBody>
                  <a:tcPr marL="9525" marR="9525" marT="9525" marB="0" anchor="b"/>
                </a:tc>
                <a:tc>
                  <a:txBody>
                    <a:bodyPr/>
                    <a:lstStyle/>
                    <a:p>
                      <a:pPr algn="r" fontAlgn="b"/>
                      <a:r>
                        <a:rPr lang="fr-FR" sz="2000" b="0" i="0" u="none" strike="noStrike">
                          <a:solidFill>
                            <a:srgbClr val="000000"/>
                          </a:solidFill>
                          <a:effectLst/>
                          <a:latin typeface="Calibri"/>
                        </a:rPr>
                        <a:t>222,62</a:t>
                      </a:r>
                    </a:p>
                  </a:txBody>
                  <a:tcPr marL="9525" marR="9525" marT="9525" marB="0" anchor="b"/>
                </a:tc>
                <a:tc>
                  <a:txBody>
                    <a:bodyPr/>
                    <a:lstStyle/>
                    <a:p>
                      <a:pPr algn="r" fontAlgn="b"/>
                      <a:r>
                        <a:rPr lang="fr-FR" sz="2000" b="0" i="0" u="none" strike="noStrike">
                          <a:solidFill>
                            <a:srgbClr val="000000"/>
                          </a:solidFill>
                          <a:effectLst/>
                          <a:latin typeface="Calibri"/>
                        </a:rPr>
                        <a:t>395,5</a:t>
                      </a:r>
                    </a:p>
                  </a:txBody>
                  <a:tcPr marL="9525" marR="9525" marT="9525" marB="0" anchor="b"/>
                </a:tc>
                <a:tc>
                  <a:txBody>
                    <a:bodyPr/>
                    <a:lstStyle/>
                    <a:p>
                      <a:pPr algn="l" fontAlgn="b"/>
                      <a:r>
                        <a:rPr lang="fr-FR" sz="2000" b="0" i="0" u="none" strike="noStrike" dirty="0">
                          <a:solidFill>
                            <a:srgbClr val="000000"/>
                          </a:solidFill>
                          <a:effectLst/>
                          <a:latin typeface="Calibri"/>
                        </a:rPr>
                        <a:t>                         965,54   </a:t>
                      </a:r>
                    </a:p>
                  </a:txBody>
                  <a:tcPr marL="9525" marR="9525" marT="9525" marB="0" anchor="b"/>
                </a:tc>
              </a:tr>
              <a:tr h="637612">
                <a:tc>
                  <a:txBody>
                    <a:bodyPr/>
                    <a:lstStyle/>
                    <a:p>
                      <a:pPr algn="l" fontAlgn="b"/>
                      <a:r>
                        <a:rPr lang="fr-FR" sz="2000" b="1" i="0" u="none" strike="noStrike" dirty="0">
                          <a:solidFill>
                            <a:srgbClr val="000000"/>
                          </a:solidFill>
                          <a:effectLst/>
                          <a:latin typeface="Calibri"/>
                        </a:rPr>
                        <a:t>Poivron</a:t>
                      </a:r>
                    </a:p>
                  </a:txBody>
                  <a:tcPr marL="9525" marR="9525" marT="9525" marB="0" anchor="b"/>
                </a:tc>
                <a:tc>
                  <a:txBody>
                    <a:bodyPr/>
                    <a:lstStyle/>
                    <a:p>
                      <a:pPr algn="l" fontAlgn="b"/>
                      <a:r>
                        <a:rPr lang="fr-FR" sz="2000" b="0" i="0" u="none" strike="noStrike">
                          <a:solidFill>
                            <a:srgbClr val="000000"/>
                          </a:solidFill>
                          <a:effectLst/>
                          <a:latin typeface="Calibri"/>
                        </a:rPr>
                        <a:t> </a:t>
                      </a:r>
                    </a:p>
                  </a:txBody>
                  <a:tcPr marL="9525" marR="9525" marT="9525" marB="0" anchor="b"/>
                </a:tc>
                <a:tc>
                  <a:txBody>
                    <a:bodyPr/>
                    <a:lstStyle/>
                    <a:p>
                      <a:pPr algn="l" fontAlgn="b"/>
                      <a:r>
                        <a:rPr lang="fr-FR" sz="2000" b="0" i="0" u="none" strike="noStrike" dirty="0">
                          <a:solidFill>
                            <a:srgbClr val="000000"/>
                          </a:solidFill>
                          <a:effectLst/>
                          <a:latin typeface="Calibri"/>
                        </a:rPr>
                        <a:t> </a:t>
                      </a:r>
                    </a:p>
                  </a:txBody>
                  <a:tcPr marL="9525" marR="9525" marT="9525" marB="0" anchor="b"/>
                </a:tc>
                <a:tc>
                  <a:txBody>
                    <a:bodyPr/>
                    <a:lstStyle/>
                    <a:p>
                      <a:pPr algn="r" fontAlgn="b"/>
                      <a:r>
                        <a:rPr lang="fr-FR" sz="2000" b="0" i="0" u="none" strike="noStrike">
                          <a:solidFill>
                            <a:srgbClr val="000000"/>
                          </a:solidFill>
                          <a:effectLst/>
                          <a:latin typeface="Calibri"/>
                        </a:rPr>
                        <a:t>57762</a:t>
                      </a:r>
                    </a:p>
                  </a:txBody>
                  <a:tcPr marL="9525" marR="9525" marT="9525" marB="0" anchor="b"/>
                </a:tc>
                <a:tc>
                  <a:txBody>
                    <a:bodyPr/>
                    <a:lstStyle/>
                    <a:p>
                      <a:pPr algn="r" fontAlgn="b"/>
                      <a:r>
                        <a:rPr lang="fr-FR" sz="2000" b="0" i="0" u="none" strike="noStrike">
                          <a:solidFill>
                            <a:srgbClr val="000000"/>
                          </a:solidFill>
                          <a:effectLst/>
                          <a:latin typeface="Calibri"/>
                        </a:rPr>
                        <a:t>64846</a:t>
                      </a:r>
                    </a:p>
                  </a:txBody>
                  <a:tcPr marL="9525" marR="9525" marT="9525" marB="0" anchor="b"/>
                </a:tc>
                <a:tc>
                  <a:txBody>
                    <a:bodyPr/>
                    <a:lstStyle/>
                    <a:p>
                      <a:pPr algn="l" fontAlgn="b"/>
                      <a:r>
                        <a:rPr lang="fr-FR" sz="2000" b="0" i="0" u="none" strike="noStrike" dirty="0">
                          <a:solidFill>
                            <a:srgbClr val="000000"/>
                          </a:solidFill>
                          <a:effectLst/>
                          <a:latin typeface="Calibri"/>
                        </a:rPr>
                        <a:t>                   61 624,60   </a:t>
                      </a:r>
                    </a:p>
                  </a:txBody>
                  <a:tcPr marL="9525" marR="9525" marT="9525" marB="0" anchor="b"/>
                </a:tc>
              </a:tr>
            </a:tbl>
          </a:graphicData>
        </a:graphic>
      </p:graphicFrame>
    </p:spTree>
    <p:extLst>
      <p:ext uri="{BB962C8B-B14F-4D97-AF65-F5344CB8AC3E}">
        <p14:creationId xmlns:p14="http://schemas.microsoft.com/office/powerpoint/2010/main" val="3771517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925144"/>
          </a:xfrm>
        </p:spPr>
        <p:txBody>
          <a:bodyPr>
            <a:normAutofit/>
          </a:bodyPr>
          <a:lstStyle/>
          <a:p>
            <a:pPr marL="0" indent="0">
              <a:buNone/>
            </a:pPr>
            <a:r>
              <a:rPr lang="fr-FR" sz="4000" b="1" dirty="0" smtClean="0"/>
              <a:t> </a:t>
            </a:r>
            <a:endParaRPr lang="fr-FR" dirty="0" smtClean="0"/>
          </a:p>
          <a:p>
            <a:pPr marL="0" indent="0">
              <a:buNone/>
            </a:pPr>
            <a:endParaRPr lang="fr-FR" dirty="0" smtClean="0"/>
          </a:p>
          <a:p>
            <a:pPr marL="0" indent="0">
              <a:buNone/>
            </a:pP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400915343"/>
              </p:ext>
            </p:extLst>
          </p:nvPr>
        </p:nvGraphicFramePr>
        <p:xfrm>
          <a:off x="683568" y="548679"/>
          <a:ext cx="7409560" cy="3514830"/>
        </p:xfrm>
        <a:graphic>
          <a:graphicData uri="http://schemas.openxmlformats.org/drawingml/2006/table">
            <a:tbl>
              <a:tblPr firstRow="1" bandRow="1">
                <a:tableStyleId>{5C22544A-7EE6-4342-B048-85BDC9FD1C3A}</a:tableStyleId>
              </a:tblPr>
              <a:tblGrid>
                <a:gridCol w="864096"/>
                <a:gridCol w="920062"/>
                <a:gridCol w="798176"/>
                <a:gridCol w="798176"/>
                <a:gridCol w="1011978"/>
                <a:gridCol w="792088"/>
                <a:gridCol w="1004245"/>
                <a:gridCol w="1220739"/>
              </a:tblGrid>
              <a:tr h="1022519">
                <a:tc gridSpan="7">
                  <a:txBody>
                    <a:bodyPr/>
                    <a:lstStyle/>
                    <a:p>
                      <a:pPr algn="ctr"/>
                      <a:r>
                        <a:rPr lang="fr-FR" sz="2000" dirty="0" smtClean="0"/>
                        <a:t>ELEVAGE</a:t>
                      </a:r>
                    </a:p>
                    <a:p>
                      <a:pPr algn="ctr"/>
                      <a:r>
                        <a:rPr lang="fr-FR" sz="2000" dirty="0" smtClean="0"/>
                        <a:t>EFFECTIF</a:t>
                      </a:r>
                      <a:r>
                        <a:rPr lang="fr-FR" sz="2000" baseline="0" dirty="0" smtClean="0"/>
                        <a:t> CHEPTEL DE LA REGION</a:t>
                      </a:r>
                      <a:endParaRPr lang="fr-FR" sz="2000"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a:txBody>
                    <a:bodyPr/>
                    <a:lstStyle/>
                    <a:p>
                      <a:pPr algn="ctr"/>
                      <a:endParaRPr lang="fr-FR" sz="2000" dirty="0"/>
                    </a:p>
                  </a:txBody>
                  <a:tcPr/>
                </a:tc>
              </a:tr>
              <a:tr h="854115">
                <a:tc>
                  <a:txBody>
                    <a:bodyPr/>
                    <a:lstStyle/>
                    <a:p>
                      <a:pPr algn="l" fontAlgn="b"/>
                      <a:r>
                        <a:rPr lang="fr-FR" sz="2000" b="1" i="0" u="none" strike="noStrike" dirty="0" smtClean="0">
                          <a:solidFill>
                            <a:srgbClr val="000000"/>
                          </a:solidFill>
                          <a:effectLst/>
                          <a:latin typeface="Calibri"/>
                        </a:rPr>
                        <a:t>Cheptel </a:t>
                      </a:r>
                      <a:endParaRPr lang="fr-FR" sz="2000" b="1" i="0" u="none" strike="noStrike" dirty="0">
                        <a:solidFill>
                          <a:srgbClr val="000000"/>
                        </a:solidFill>
                        <a:effectLst/>
                        <a:latin typeface="Calibri"/>
                      </a:endParaRPr>
                    </a:p>
                  </a:txBody>
                  <a:tcPr marL="9525" marR="9525" marT="9525" marB="0" anchor="b"/>
                </a:tc>
                <a:tc>
                  <a:txBody>
                    <a:bodyPr/>
                    <a:lstStyle/>
                    <a:p>
                      <a:pPr algn="l" fontAlgn="b"/>
                      <a:r>
                        <a:rPr lang="fr-FR" sz="2000" b="1" i="0" u="none" strike="noStrike" dirty="0">
                          <a:solidFill>
                            <a:srgbClr val="000000"/>
                          </a:solidFill>
                          <a:effectLst/>
                          <a:latin typeface="Calibri"/>
                        </a:rPr>
                        <a:t>                              </a:t>
                      </a:r>
                      <a:endParaRPr lang="fr-FR" sz="2000" b="1" i="0" u="none" strike="noStrike" dirty="0" smtClean="0">
                        <a:solidFill>
                          <a:srgbClr val="000000"/>
                        </a:solidFill>
                        <a:effectLst/>
                        <a:latin typeface="Calibri"/>
                      </a:endParaRPr>
                    </a:p>
                    <a:p>
                      <a:pPr algn="l" fontAlgn="b"/>
                      <a:r>
                        <a:rPr lang="fr-FR" sz="2000" b="1" i="0" u="none" strike="noStrike" dirty="0" smtClean="0">
                          <a:solidFill>
                            <a:srgbClr val="000000"/>
                          </a:solidFill>
                          <a:effectLst/>
                          <a:latin typeface="Calibri"/>
                        </a:rPr>
                        <a:t> Bovin </a:t>
                      </a:r>
                      <a:endParaRPr lang="fr-FR" sz="2000" b="1" i="0" u="none" strike="noStrike" dirty="0">
                        <a:solidFill>
                          <a:srgbClr val="000000"/>
                        </a:solidFill>
                        <a:effectLst/>
                        <a:latin typeface="Calibri"/>
                      </a:endParaRPr>
                    </a:p>
                  </a:txBody>
                  <a:tcPr marL="9525" marR="9525" marT="9525" marB="0" anchor="b"/>
                </a:tc>
                <a:tc>
                  <a:txBody>
                    <a:bodyPr/>
                    <a:lstStyle/>
                    <a:p>
                      <a:pPr algn="l" fontAlgn="b"/>
                      <a:r>
                        <a:rPr lang="fr-FR" sz="2000" b="1" i="0" u="none" strike="noStrike" dirty="0" smtClean="0">
                          <a:solidFill>
                            <a:srgbClr val="000000"/>
                          </a:solidFill>
                          <a:effectLst/>
                          <a:latin typeface="Calibri"/>
                        </a:rPr>
                        <a:t>ovin</a:t>
                      </a:r>
                      <a:endParaRPr lang="fr-FR" sz="2000" b="1" i="0" u="none" strike="noStrike" dirty="0">
                        <a:solidFill>
                          <a:srgbClr val="000000"/>
                        </a:solidFill>
                        <a:effectLst/>
                        <a:latin typeface="Calibri"/>
                      </a:endParaRPr>
                    </a:p>
                  </a:txBody>
                  <a:tcPr marL="9525" marR="9525" marT="9525" marB="0" anchor="b"/>
                </a:tc>
                <a:tc>
                  <a:txBody>
                    <a:bodyPr/>
                    <a:lstStyle/>
                    <a:p>
                      <a:pPr algn="l" fontAlgn="b"/>
                      <a:r>
                        <a:rPr lang="fr-FR" sz="2000" b="1" i="0" u="none" strike="noStrike" dirty="0" smtClean="0">
                          <a:solidFill>
                            <a:srgbClr val="000000"/>
                          </a:solidFill>
                          <a:effectLst/>
                          <a:latin typeface="Calibri"/>
                        </a:rPr>
                        <a:t>caprin</a:t>
                      </a:r>
                      <a:endParaRPr lang="fr-FR" sz="2000" b="1" i="0" u="none" strike="noStrike" dirty="0">
                        <a:solidFill>
                          <a:srgbClr val="000000"/>
                        </a:solidFill>
                        <a:effectLst/>
                        <a:latin typeface="Calibri"/>
                      </a:endParaRPr>
                    </a:p>
                  </a:txBody>
                  <a:tcPr marL="9525" marR="9525" marT="9525" marB="0" anchor="b"/>
                </a:tc>
                <a:tc>
                  <a:txBody>
                    <a:bodyPr/>
                    <a:lstStyle/>
                    <a:p>
                      <a:pPr algn="l" fontAlgn="b"/>
                      <a:r>
                        <a:rPr lang="fr-FR" sz="2000" b="1" i="0" u="none" strike="noStrike" dirty="0">
                          <a:solidFill>
                            <a:srgbClr val="000000"/>
                          </a:solidFill>
                          <a:effectLst/>
                          <a:latin typeface="Calibri"/>
                        </a:rPr>
                        <a:t>                                    </a:t>
                      </a:r>
                      <a:r>
                        <a:rPr lang="fr-FR" sz="2000" b="1" i="0" u="none" strike="noStrike" dirty="0" smtClean="0">
                          <a:solidFill>
                            <a:srgbClr val="000000"/>
                          </a:solidFill>
                          <a:effectLst/>
                          <a:latin typeface="Calibri"/>
                        </a:rPr>
                        <a:t>Camelin</a:t>
                      </a:r>
                      <a:endParaRPr lang="fr-FR" sz="2000" b="1" i="0" u="none" strike="noStrike" dirty="0">
                        <a:solidFill>
                          <a:srgbClr val="000000"/>
                        </a:solidFill>
                        <a:effectLst/>
                        <a:latin typeface="Calibri"/>
                      </a:endParaRPr>
                    </a:p>
                  </a:txBody>
                  <a:tcPr marL="9525" marR="9525" marT="9525" marB="0" anchor="b"/>
                </a:tc>
                <a:tc>
                  <a:txBody>
                    <a:bodyPr/>
                    <a:lstStyle/>
                    <a:p>
                      <a:pPr algn="l" fontAlgn="b"/>
                      <a:r>
                        <a:rPr lang="fr-FR" sz="2000" b="1" i="0" u="none" strike="noStrike" dirty="0">
                          <a:solidFill>
                            <a:srgbClr val="000000"/>
                          </a:solidFill>
                          <a:effectLst/>
                          <a:latin typeface="Calibri"/>
                        </a:rPr>
                        <a:t>         </a:t>
                      </a:r>
                      <a:r>
                        <a:rPr lang="fr-FR" sz="2000" b="1" i="0" u="none" strike="noStrike" dirty="0" smtClean="0">
                          <a:solidFill>
                            <a:srgbClr val="000000"/>
                          </a:solidFill>
                          <a:effectLst/>
                          <a:latin typeface="Calibri"/>
                        </a:rPr>
                        <a:t>Equin               </a:t>
                      </a:r>
                      <a:endParaRPr lang="fr-FR" sz="2000" b="1" i="0" u="none" strike="noStrike" dirty="0">
                        <a:solidFill>
                          <a:srgbClr val="000000"/>
                        </a:solidFill>
                        <a:effectLst/>
                        <a:latin typeface="Calibri"/>
                      </a:endParaRPr>
                    </a:p>
                  </a:txBody>
                  <a:tcPr marL="9525" marR="9525" marT="9525" marB="0" anchor="b"/>
                </a:tc>
                <a:tc>
                  <a:txBody>
                    <a:bodyPr/>
                    <a:lstStyle/>
                    <a:p>
                      <a:pPr algn="l" fontAlgn="b"/>
                      <a:r>
                        <a:rPr lang="fr-FR" sz="2000" b="1" i="0" u="none" strike="noStrike" dirty="0">
                          <a:solidFill>
                            <a:srgbClr val="000000"/>
                          </a:solidFill>
                          <a:effectLst/>
                          <a:latin typeface="Calibri"/>
                        </a:rPr>
                        <a:t>                       </a:t>
                      </a:r>
                      <a:endParaRPr lang="fr-FR" sz="2000" b="1" i="0" u="none" strike="noStrike" dirty="0" smtClean="0">
                        <a:solidFill>
                          <a:srgbClr val="000000"/>
                        </a:solidFill>
                        <a:effectLst/>
                        <a:latin typeface="Calibri"/>
                      </a:endParaRPr>
                    </a:p>
                    <a:p>
                      <a:pPr algn="l" fontAlgn="b"/>
                      <a:r>
                        <a:rPr lang="fr-FR" sz="2000" b="1" i="0" u="none" strike="noStrike" dirty="0" smtClean="0">
                          <a:solidFill>
                            <a:srgbClr val="000000"/>
                          </a:solidFill>
                          <a:effectLst/>
                          <a:latin typeface="Calibri"/>
                        </a:rPr>
                        <a:t>    </a:t>
                      </a:r>
                      <a:r>
                        <a:rPr lang="fr-FR" sz="2000" b="1" i="0" u="none" strike="noStrike" dirty="0" err="1" smtClean="0">
                          <a:solidFill>
                            <a:srgbClr val="000000"/>
                          </a:solidFill>
                          <a:effectLst/>
                          <a:latin typeface="Calibri"/>
                        </a:rPr>
                        <a:t>Asin</a:t>
                      </a:r>
                      <a:r>
                        <a:rPr lang="fr-FR" sz="2000" b="1" i="0" u="none" strike="noStrike" dirty="0" smtClean="0">
                          <a:solidFill>
                            <a:srgbClr val="000000"/>
                          </a:solidFill>
                          <a:effectLst/>
                          <a:latin typeface="Calibri"/>
                        </a:rPr>
                        <a:t>   </a:t>
                      </a:r>
                      <a:endParaRPr lang="fr-FR" sz="2000" b="1" i="0" u="none" strike="noStrike" dirty="0">
                        <a:solidFill>
                          <a:srgbClr val="000000"/>
                        </a:solidFill>
                        <a:effectLst/>
                        <a:latin typeface="Calibri"/>
                      </a:endParaRPr>
                    </a:p>
                  </a:txBody>
                  <a:tcPr marL="9525" marR="9525" marT="9525" marB="0" anchor="b"/>
                </a:tc>
                <a:tc>
                  <a:txBody>
                    <a:bodyPr/>
                    <a:lstStyle/>
                    <a:p>
                      <a:pPr algn="l" fontAlgn="b"/>
                      <a:r>
                        <a:rPr lang="fr-FR" sz="2000" b="1" i="0" u="none" strike="noStrike" dirty="0" smtClean="0">
                          <a:solidFill>
                            <a:srgbClr val="000000"/>
                          </a:solidFill>
                          <a:effectLst/>
                          <a:latin typeface="Calibri"/>
                        </a:rPr>
                        <a:t>total</a:t>
                      </a:r>
                      <a:endParaRPr lang="fr-FR" sz="2000" b="1" i="0" u="none" strike="noStrike" dirty="0">
                        <a:solidFill>
                          <a:srgbClr val="000000"/>
                        </a:solidFill>
                        <a:effectLst/>
                        <a:latin typeface="Calibri"/>
                      </a:endParaRPr>
                    </a:p>
                  </a:txBody>
                  <a:tcPr marL="9525" marR="9525" marT="9525" marB="0" anchor="b"/>
                </a:tc>
              </a:tr>
              <a:tr h="819098">
                <a:tc>
                  <a:txBody>
                    <a:bodyPr/>
                    <a:lstStyle/>
                    <a:p>
                      <a:pPr algn="ctr" fontAlgn="b"/>
                      <a:r>
                        <a:rPr lang="fr-FR" sz="1600" b="1" i="0" u="none" strike="noStrike" dirty="0" smtClean="0">
                          <a:solidFill>
                            <a:srgbClr val="000000"/>
                          </a:solidFill>
                          <a:effectLst/>
                          <a:latin typeface="Calibri"/>
                        </a:rPr>
                        <a:t>Cheptel</a:t>
                      </a:r>
                      <a:r>
                        <a:rPr lang="fr-FR" sz="1600" b="1" i="0" u="none" strike="noStrike" baseline="0" dirty="0" smtClean="0">
                          <a:solidFill>
                            <a:srgbClr val="000000"/>
                          </a:solidFill>
                          <a:effectLst/>
                          <a:latin typeface="Calibri"/>
                        </a:rPr>
                        <a:t> (UBT)</a:t>
                      </a:r>
                      <a:endParaRPr lang="fr-FR" sz="1600" b="1" i="0" u="none" strike="noStrike" dirty="0">
                        <a:solidFill>
                          <a:srgbClr val="000000"/>
                        </a:solidFill>
                        <a:effectLst/>
                        <a:latin typeface="Calibri"/>
                      </a:endParaRPr>
                    </a:p>
                  </a:txBody>
                  <a:tcPr marL="9525" marR="9525" marT="9525" marB="0" anchor="b"/>
                </a:tc>
                <a:tc>
                  <a:txBody>
                    <a:bodyPr/>
                    <a:lstStyle/>
                    <a:p>
                      <a:pPr algn="ctr"/>
                      <a:r>
                        <a:rPr lang="fr-FR" b="1" dirty="0" smtClean="0"/>
                        <a:t>104 371</a:t>
                      </a:r>
                      <a:endParaRPr lang="fr-FR" b="1" dirty="0"/>
                    </a:p>
                  </a:txBody>
                  <a:tcPr marL="9525" marR="9525" marT="9525" marB="0" anchor="b"/>
                </a:tc>
                <a:tc>
                  <a:txBody>
                    <a:bodyPr/>
                    <a:lstStyle/>
                    <a:p>
                      <a:pPr algn="ctr" fontAlgn="b"/>
                      <a:r>
                        <a:rPr lang="fr-FR" sz="1600" b="1" i="0" u="none" strike="noStrike" dirty="0" smtClean="0">
                          <a:solidFill>
                            <a:srgbClr val="000000"/>
                          </a:solidFill>
                          <a:effectLst/>
                          <a:latin typeface="Calibri"/>
                        </a:rPr>
                        <a:t>154 578</a:t>
                      </a:r>
                      <a:endParaRPr lang="fr-FR" sz="1600" b="1" i="0" u="none" strike="noStrike" dirty="0">
                        <a:solidFill>
                          <a:srgbClr val="000000"/>
                        </a:solidFill>
                        <a:effectLst/>
                        <a:latin typeface="Calibri"/>
                      </a:endParaRPr>
                    </a:p>
                  </a:txBody>
                  <a:tcPr marL="9525" marR="9525" marT="9525" marB="0" anchor="b"/>
                </a:tc>
                <a:tc>
                  <a:txBody>
                    <a:bodyPr/>
                    <a:lstStyle/>
                    <a:p>
                      <a:pPr algn="ctr" fontAlgn="b"/>
                      <a:r>
                        <a:rPr lang="fr-FR" sz="1600" b="1" i="0" u="none" strike="noStrike" dirty="0" smtClean="0">
                          <a:solidFill>
                            <a:srgbClr val="000000"/>
                          </a:solidFill>
                          <a:effectLst/>
                          <a:latin typeface="Calibri"/>
                        </a:rPr>
                        <a:t>246 188</a:t>
                      </a:r>
                      <a:endParaRPr lang="fr-FR" sz="1600" b="1" i="0" u="none" strike="noStrike" dirty="0">
                        <a:solidFill>
                          <a:srgbClr val="000000"/>
                        </a:solidFill>
                        <a:effectLst/>
                        <a:latin typeface="Calibri"/>
                      </a:endParaRPr>
                    </a:p>
                  </a:txBody>
                  <a:tcPr marL="9525" marR="9525" marT="9525" marB="0" anchor="b"/>
                </a:tc>
                <a:tc>
                  <a:txBody>
                    <a:bodyPr/>
                    <a:lstStyle/>
                    <a:p>
                      <a:pPr algn="ctr" fontAlgn="b"/>
                      <a:r>
                        <a:rPr lang="fr-FR" sz="1600" b="1" i="0" u="none" strike="noStrike" dirty="0" smtClean="0">
                          <a:solidFill>
                            <a:srgbClr val="000000"/>
                          </a:solidFill>
                          <a:effectLst/>
                          <a:latin typeface="Calibri"/>
                        </a:rPr>
                        <a:t>437 841</a:t>
                      </a:r>
                      <a:endParaRPr lang="fr-FR" sz="1600" b="1" i="0" u="none" strike="noStrike" dirty="0">
                        <a:solidFill>
                          <a:srgbClr val="000000"/>
                        </a:solidFill>
                        <a:effectLst/>
                        <a:latin typeface="Calibri"/>
                      </a:endParaRPr>
                    </a:p>
                  </a:txBody>
                  <a:tcPr marL="9525" marR="9525" marT="9525" marB="0" anchor="b"/>
                </a:tc>
                <a:tc>
                  <a:txBody>
                    <a:bodyPr/>
                    <a:lstStyle/>
                    <a:p>
                      <a:pPr algn="ctr" fontAlgn="b"/>
                      <a:r>
                        <a:rPr lang="fr-FR" sz="1600" b="1" i="0" u="none" strike="noStrike" dirty="0" smtClean="0">
                          <a:solidFill>
                            <a:srgbClr val="000000"/>
                          </a:solidFill>
                          <a:effectLst/>
                          <a:latin typeface="Calibri"/>
                        </a:rPr>
                        <a:t>52 050</a:t>
                      </a:r>
                      <a:endParaRPr lang="fr-FR" sz="1600" b="1" i="0" u="none" strike="noStrike" dirty="0">
                        <a:solidFill>
                          <a:srgbClr val="000000"/>
                        </a:solidFill>
                        <a:effectLst/>
                        <a:latin typeface="Calibri"/>
                      </a:endParaRPr>
                    </a:p>
                  </a:txBody>
                  <a:tcPr marL="9525" marR="9525" marT="9525" marB="0" anchor="b"/>
                </a:tc>
                <a:tc>
                  <a:txBody>
                    <a:bodyPr/>
                    <a:lstStyle/>
                    <a:p>
                      <a:pPr algn="ctr" fontAlgn="b"/>
                      <a:r>
                        <a:rPr lang="fr-FR" sz="1600" b="1" i="0" u="none" strike="noStrike" dirty="0" smtClean="0">
                          <a:solidFill>
                            <a:srgbClr val="000000"/>
                          </a:solidFill>
                          <a:effectLst/>
                          <a:latin typeface="Calibri"/>
                        </a:rPr>
                        <a:t>91 786</a:t>
                      </a:r>
                      <a:endParaRPr lang="fr-FR" sz="1600" b="1" i="0" u="none" strike="noStrike" dirty="0">
                        <a:solidFill>
                          <a:srgbClr val="000000"/>
                        </a:solidFill>
                        <a:effectLst/>
                        <a:latin typeface="Calibri"/>
                      </a:endParaRPr>
                    </a:p>
                  </a:txBody>
                  <a:tcPr marL="9525" marR="9525" marT="9525" marB="0" anchor="b"/>
                </a:tc>
                <a:tc>
                  <a:txBody>
                    <a:bodyPr/>
                    <a:lstStyle/>
                    <a:p>
                      <a:pPr algn="ctr" fontAlgn="b"/>
                      <a:r>
                        <a:rPr lang="fr-FR" sz="1600" b="1" i="0" u="none" strike="noStrike" dirty="0" smtClean="0">
                          <a:solidFill>
                            <a:srgbClr val="000000"/>
                          </a:solidFill>
                          <a:effectLst/>
                          <a:latin typeface="Calibri"/>
                        </a:rPr>
                        <a:t>2 286 814</a:t>
                      </a:r>
                      <a:endParaRPr lang="fr-FR" sz="1600" b="1" i="0" u="none" strike="noStrike" dirty="0">
                        <a:solidFill>
                          <a:srgbClr val="000000"/>
                        </a:solidFill>
                        <a:effectLst/>
                        <a:latin typeface="Calibri"/>
                      </a:endParaRPr>
                    </a:p>
                  </a:txBody>
                  <a:tcPr marL="9525" marR="9525" marT="9525" marB="0" anchor="b"/>
                </a:tc>
              </a:tr>
              <a:tr h="819098">
                <a:tc>
                  <a:txBody>
                    <a:bodyPr/>
                    <a:lstStyle/>
                    <a:p>
                      <a:pPr algn="ctr" fontAlgn="b"/>
                      <a:r>
                        <a:rPr lang="fr-FR" sz="1600" b="1" i="0" u="none" strike="noStrike" dirty="0" smtClean="0">
                          <a:solidFill>
                            <a:srgbClr val="000000"/>
                          </a:solidFill>
                          <a:effectLst/>
                          <a:latin typeface="Calibri"/>
                        </a:rPr>
                        <a:t>Cheptel</a:t>
                      </a:r>
                      <a:r>
                        <a:rPr lang="fr-FR" sz="1600" b="1" i="0" u="none" strike="noStrike" baseline="0" dirty="0" smtClean="0">
                          <a:solidFill>
                            <a:srgbClr val="000000"/>
                          </a:solidFill>
                          <a:effectLst/>
                          <a:latin typeface="Calibri"/>
                        </a:rPr>
                        <a:t> (</a:t>
                      </a:r>
                      <a:r>
                        <a:rPr lang="fr-FR" sz="1600" b="1" i="0" u="none" strike="noStrike" baseline="0" dirty="0" err="1" smtClean="0">
                          <a:solidFill>
                            <a:srgbClr val="000000"/>
                          </a:solidFill>
                          <a:effectLst/>
                          <a:latin typeface="Calibri"/>
                        </a:rPr>
                        <a:t>tete</a:t>
                      </a:r>
                      <a:r>
                        <a:rPr lang="fr-FR" sz="1600" b="1" i="0" u="none" strike="noStrike" baseline="0" dirty="0" smtClean="0">
                          <a:solidFill>
                            <a:srgbClr val="000000"/>
                          </a:solidFill>
                          <a:effectLst/>
                          <a:latin typeface="Calibri"/>
                        </a:rPr>
                        <a:t>)</a:t>
                      </a:r>
                      <a:endParaRPr lang="fr-FR" sz="1600" b="1" i="0" u="none" strike="noStrike" dirty="0">
                        <a:solidFill>
                          <a:srgbClr val="000000"/>
                        </a:solidFill>
                        <a:effectLst/>
                        <a:latin typeface="Calibri"/>
                      </a:endParaRPr>
                    </a:p>
                  </a:txBody>
                  <a:tcPr marL="9525" marR="9525" marT="9525" marB="0" anchor="b"/>
                </a:tc>
                <a:tc>
                  <a:txBody>
                    <a:bodyPr/>
                    <a:lstStyle/>
                    <a:p>
                      <a:pPr algn="ctr"/>
                      <a:r>
                        <a:rPr lang="fr-FR" b="1" dirty="0" smtClean="0"/>
                        <a:t>1 630464</a:t>
                      </a:r>
                      <a:endParaRPr lang="fr-FR" b="1" dirty="0"/>
                    </a:p>
                  </a:txBody>
                  <a:tcPr marL="9525" marR="9525" marT="9525" marB="0" anchor="b"/>
                </a:tc>
                <a:tc>
                  <a:txBody>
                    <a:bodyPr/>
                    <a:lstStyle/>
                    <a:p>
                      <a:pPr algn="ctr" fontAlgn="b"/>
                      <a:r>
                        <a:rPr lang="fr-FR" sz="1600" b="1" i="0" u="none" strike="noStrike" dirty="0" smtClean="0">
                          <a:solidFill>
                            <a:srgbClr val="000000"/>
                          </a:solidFill>
                          <a:effectLst/>
                          <a:latin typeface="Calibri"/>
                        </a:rPr>
                        <a:t>1030521</a:t>
                      </a:r>
                      <a:endParaRPr lang="fr-FR" sz="1600" b="1" i="0" u="none" strike="noStrike" dirty="0">
                        <a:solidFill>
                          <a:srgbClr val="000000"/>
                        </a:solidFill>
                        <a:effectLst/>
                        <a:latin typeface="Calibri"/>
                      </a:endParaRPr>
                    </a:p>
                  </a:txBody>
                  <a:tcPr marL="9525" marR="9525" marT="9525" marB="0" anchor="b"/>
                </a:tc>
                <a:tc>
                  <a:txBody>
                    <a:bodyPr/>
                    <a:lstStyle/>
                    <a:p>
                      <a:pPr algn="ctr" fontAlgn="b"/>
                      <a:r>
                        <a:rPr lang="fr-FR" sz="1600" b="1" i="0" u="none" strike="noStrike" dirty="0" smtClean="0">
                          <a:solidFill>
                            <a:srgbClr val="000000"/>
                          </a:solidFill>
                          <a:effectLst/>
                          <a:latin typeface="Calibri"/>
                        </a:rPr>
                        <a:t>1641252</a:t>
                      </a:r>
                      <a:endParaRPr lang="fr-FR" sz="1600" b="1" i="0" u="none" strike="noStrike" dirty="0">
                        <a:solidFill>
                          <a:srgbClr val="000000"/>
                        </a:solidFill>
                        <a:effectLst/>
                        <a:latin typeface="Calibri"/>
                      </a:endParaRPr>
                    </a:p>
                  </a:txBody>
                  <a:tcPr marL="9525" marR="9525" marT="9525" marB="0" anchor="b"/>
                </a:tc>
                <a:tc>
                  <a:txBody>
                    <a:bodyPr/>
                    <a:lstStyle/>
                    <a:p>
                      <a:pPr algn="ctr" fontAlgn="b"/>
                      <a:r>
                        <a:rPr lang="fr-FR" sz="1600" b="1" i="0" u="none" strike="noStrike" dirty="0" smtClean="0">
                          <a:solidFill>
                            <a:srgbClr val="000000"/>
                          </a:solidFill>
                          <a:effectLst/>
                          <a:latin typeface="Calibri"/>
                        </a:rPr>
                        <a:t>437841                             </a:t>
                      </a:r>
                      <a:endParaRPr lang="fr-FR" sz="1600" b="1" i="0" u="none" strike="noStrike" dirty="0">
                        <a:solidFill>
                          <a:srgbClr val="000000"/>
                        </a:solidFill>
                        <a:effectLst/>
                        <a:latin typeface="Calibri"/>
                      </a:endParaRPr>
                    </a:p>
                  </a:txBody>
                  <a:tcPr marL="9525" marR="9525" marT="9525" marB="0" anchor="b"/>
                </a:tc>
                <a:tc>
                  <a:txBody>
                    <a:bodyPr/>
                    <a:lstStyle/>
                    <a:p>
                      <a:pPr algn="ctr" fontAlgn="b"/>
                      <a:r>
                        <a:rPr lang="fr-FR" sz="1600" b="1" i="0" u="none" strike="noStrike" dirty="0" smtClean="0">
                          <a:solidFill>
                            <a:srgbClr val="000000"/>
                          </a:solidFill>
                          <a:effectLst/>
                          <a:latin typeface="Calibri"/>
                        </a:rPr>
                        <a:t>52050</a:t>
                      </a:r>
                      <a:endParaRPr lang="fr-FR" sz="1600" b="1" i="0" u="none" strike="noStrike" dirty="0">
                        <a:solidFill>
                          <a:srgbClr val="000000"/>
                        </a:solidFill>
                        <a:effectLst/>
                        <a:latin typeface="Calibri"/>
                      </a:endParaRPr>
                    </a:p>
                  </a:txBody>
                  <a:tcPr marL="9525" marR="9525" marT="9525" marB="0" anchor="b"/>
                </a:tc>
                <a:tc>
                  <a:txBody>
                    <a:bodyPr/>
                    <a:lstStyle/>
                    <a:p>
                      <a:pPr algn="ctr" fontAlgn="b"/>
                      <a:r>
                        <a:rPr lang="fr-FR" sz="1600" b="1" i="0" u="none" strike="noStrike" dirty="0" smtClean="0">
                          <a:solidFill>
                            <a:srgbClr val="000000"/>
                          </a:solidFill>
                          <a:effectLst/>
                          <a:latin typeface="Calibri"/>
                        </a:rPr>
                        <a:t>183 572</a:t>
                      </a:r>
                      <a:endParaRPr lang="fr-FR" sz="1600" b="1" i="0" u="none" strike="noStrike" dirty="0">
                        <a:solidFill>
                          <a:srgbClr val="000000"/>
                        </a:solidFill>
                        <a:effectLst/>
                        <a:latin typeface="Calibri"/>
                      </a:endParaRPr>
                    </a:p>
                  </a:txBody>
                  <a:tcPr marL="9525" marR="9525" marT="9525" marB="0" anchor="b"/>
                </a:tc>
                <a:tc>
                  <a:txBody>
                    <a:bodyPr/>
                    <a:lstStyle/>
                    <a:p>
                      <a:pPr algn="ctr" fontAlgn="b"/>
                      <a:r>
                        <a:rPr lang="fr-FR" sz="1600" b="1" i="0" u="none" strike="noStrike" dirty="0" smtClean="0">
                          <a:solidFill>
                            <a:srgbClr val="000000"/>
                          </a:solidFill>
                          <a:effectLst/>
                          <a:latin typeface="Calibri"/>
                        </a:rPr>
                        <a:t>4 975 700</a:t>
                      </a:r>
                      <a:endParaRPr lang="fr-FR" sz="16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488738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5">
              <a:lumMod val="20000"/>
              <a:lumOff val="80000"/>
            </a:schemeClr>
          </a:solidFill>
          <a:ln w="57150">
            <a:solidFill>
              <a:schemeClr val="accent1"/>
            </a:solidFill>
          </a:ln>
        </p:spPr>
        <p:txBody>
          <a:bodyPr>
            <a:noAutofit/>
          </a:bodyPr>
          <a:lstStyle/>
          <a:p>
            <a:r>
              <a:rPr lang="fr-FR" sz="3600" b="1" dirty="0" smtClean="0"/>
              <a:t>DONNEES SECTORIELLES </a:t>
            </a:r>
            <a:endParaRPr lang="fr-FR" sz="3600" b="1" dirty="0">
              <a:solidFill>
                <a:schemeClr val="accent6">
                  <a:lumMod val="75000"/>
                </a:schemeClr>
              </a:solidFill>
            </a:endParaRPr>
          </a:p>
        </p:txBody>
      </p:sp>
      <p:sp>
        <p:nvSpPr>
          <p:cNvPr id="3" name="Espace réservé du contenu 2"/>
          <p:cNvSpPr>
            <a:spLocks noGrp="1"/>
          </p:cNvSpPr>
          <p:nvPr>
            <p:ph idx="1"/>
          </p:nvPr>
        </p:nvSpPr>
        <p:spPr>
          <a:xfrm>
            <a:off x="457200" y="1600200"/>
            <a:ext cx="8435280" cy="4925144"/>
          </a:xfrm>
        </p:spPr>
        <p:txBody>
          <a:bodyPr>
            <a:normAutofit/>
          </a:bodyPr>
          <a:lstStyle/>
          <a:p>
            <a:pPr marL="0" indent="0">
              <a:buNone/>
            </a:pPr>
            <a:r>
              <a:rPr lang="fr-FR" sz="4000" b="1" dirty="0" smtClean="0"/>
              <a:t> </a:t>
            </a:r>
            <a:endParaRPr lang="fr-FR" dirty="0" smtClean="0"/>
          </a:p>
          <a:p>
            <a:pPr marL="0" indent="0">
              <a:buNone/>
            </a:pPr>
            <a:endParaRPr lang="fr-FR" dirty="0" smtClean="0"/>
          </a:p>
          <a:p>
            <a:pPr marL="0" indent="0">
              <a:buNone/>
            </a:pP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3674433884"/>
              </p:ext>
            </p:extLst>
          </p:nvPr>
        </p:nvGraphicFramePr>
        <p:xfrm>
          <a:off x="0" y="332656"/>
          <a:ext cx="8676456" cy="5011290"/>
        </p:xfrm>
        <a:graphic>
          <a:graphicData uri="http://schemas.openxmlformats.org/drawingml/2006/table">
            <a:tbl>
              <a:tblPr firstRow="1" bandRow="1">
                <a:tableStyleId>{5C22544A-7EE6-4342-B048-85BDC9FD1C3A}</a:tableStyleId>
              </a:tblPr>
              <a:tblGrid>
                <a:gridCol w="4338228"/>
                <a:gridCol w="4338228"/>
              </a:tblGrid>
              <a:tr h="279744">
                <a:tc gridSpan="2">
                  <a:txBody>
                    <a:bodyPr/>
                    <a:lstStyle/>
                    <a:p>
                      <a:pPr algn="ctr"/>
                      <a:r>
                        <a:rPr lang="fr-FR" sz="2800" dirty="0" smtClean="0"/>
                        <a:t>HYDRAULQUE</a:t>
                      </a:r>
                      <a:endParaRPr lang="fr-FR" sz="2800" dirty="0"/>
                    </a:p>
                  </a:txBody>
                  <a:tcPr/>
                </a:tc>
                <a:tc hMerge="1">
                  <a:txBody>
                    <a:bodyPr/>
                    <a:lstStyle/>
                    <a:p>
                      <a:endParaRPr lang="fr-FR" dirty="0"/>
                    </a:p>
                  </a:txBody>
                  <a:tcPr/>
                </a:tc>
              </a:tr>
              <a:tr h="695878">
                <a:tc>
                  <a:txBody>
                    <a:bodyPr/>
                    <a:lstStyle/>
                    <a:p>
                      <a:pPr algn="l" fontAlgn="b"/>
                      <a:r>
                        <a:rPr lang="fr-FR" sz="1400" b="1" i="0" u="none" strike="noStrike" dirty="0">
                          <a:solidFill>
                            <a:srgbClr val="000000"/>
                          </a:solidFill>
                          <a:effectLst/>
                          <a:latin typeface="Calibri"/>
                        </a:rPr>
                        <a:t> Couverture en eau potable </a:t>
                      </a:r>
                    </a:p>
                  </a:txBody>
                  <a:tcPr marL="9525" marR="9525" marT="9525" marB="0" anchor="b"/>
                </a:tc>
                <a:tc>
                  <a:txBody>
                    <a:bodyPr/>
                    <a:lstStyle/>
                    <a:p>
                      <a:pPr algn="l" fontAlgn="b"/>
                      <a:r>
                        <a:rPr lang="fr-FR" sz="1100" b="1" i="0" u="none" strike="noStrike" dirty="0">
                          <a:solidFill>
                            <a:srgbClr val="000000"/>
                          </a:solidFill>
                          <a:effectLst/>
                          <a:latin typeface="Calibri"/>
                        </a:rPr>
                        <a:t>                           2 </a:t>
                      </a:r>
                      <a:r>
                        <a:rPr lang="fr-FR" sz="1100" b="1" i="0" u="none" strike="noStrike" dirty="0" smtClean="0">
                          <a:solidFill>
                            <a:srgbClr val="000000"/>
                          </a:solidFill>
                          <a:effectLst/>
                          <a:latin typeface="Calibri"/>
                        </a:rPr>
                        <a:t>020 </a:t>
                      </a:r>
                      <a:endParaRPr lang="fr-FR" sz="1100" b="1" i="0" u="none" strike="noStrike" dirty="0">
                        <a:solidFill>
                          <a:srgbClr val="000000"/>
                        </a:solidFill>
                        <a:effectLst/>
                        <a:latin typeface="Calibri"/>
                      </a:endParaRPr>
                    </a:p>
                  </a:txBody>
                  <a:tcPr marL="9525" marR="9525" marT="9525" marB="0" anchor="b"/>
                </a:tc>
              </a:tr>
              <a:tr h="462335">
                <a:tc>
                  <a:txBody>
                    <a:bodyPr/>
                    <a:lstStyle/>
                    <a:p>
                      <a:pPr algn="l" fontAlgn="b"/>
                      <a:r>
                        <a:rPr lang="fr-FR" sz="1400" b="1" i="0" u="none" strike="noStrike" dirty="0" err="1" smtClean="0">
                          <a:solidFill>
                            <a:srgbClr val="000000"/>
                          </a:solidFill>
                          <a:effectLst/>
                          <a:latin typeface="Calibri"/>
                        </a:rPr>
                        <a:t>EqUivalent</a:t>
                      </a:r>
                      <a:r>
                        <a:rPr lang="fr-FR" sz="1400" b="1" i="0" u="none" strike="noStrike" dirty="0" smtClean="0">
                          <a:solidFill>
                            <a:srgbClr val="000000"/>
                          </a:solidFill>
                          <a:effectLst/>
                          <a:latin typeface="Calibri"/>
                        </a:rPr>
                        <a:t> en Points </a:t>
                      </a:r>
                      <a:r>
                        <a:rPr lang="fr-FR" sz="1400" b="1" i="0" u="none" strike="noStrike" dirty="0">
                          <a:solidFill>
                            <a:srgbClr val="000000"/>
                          </a:solidFill>
                          <a:effectLst/>
                          <a:latin typeface="Calibri"/>
                        </a:rPr>
                        <a:t>d'eau modernes</a:t>
                      </a:r>
                    </a:p>
                  </a:txBody>
                  <a:tcPr marL="9525" marR="9525" marT="9525" marB="0" anchor="b"/>
                </a:tc>
                <a:tc>
                  <a:txBody>
                    <a:bodyPr/>
                    <a:lstStyle/>
                    <a:p>
                      <a:pPr algn="r" fontAlgn="b"/>
                      <a:r>
                        <a:rPr lang="fr-FR" sz="2000" b="0" i="0" u="none" strike="noStrike" dirty="0" smtClean="0">
                          <a:solidFill>
                            <a:srgbClr val="000000"/>
                          </a:solidFill>
                          <a:effectLst/>
                          <a:latin typeface="Calibri"/>
                        </a:rPr>
                        <a:t>3924</a:t>
                      </a:r>
                      <a:endParaRPr lang="fr-FR" sz="2000" b="0" i="0" u="none" strike="noStrike" dirty="0">
                        <a:solidFill>
                          <a:srgbClr val="000000"/>
                        </a:solidFill>
                        <a:effectLst/>
                        <a:latin typeface="Calibri"/>
                      </a:endParaRPr>
                    </a:p>
                  </a:txBody>
                  <a:tcPr marL="9525" marR="9525" marT="9525" marB="0" anchor="b"/>
                </a:tc>
              </a:tr>
              <a:tr h="462335">
                <a:tc>
                  <a:txBody>
                    <a:bodyPr/>
                    <a:lstStyle/>
                    <a:p>
                      <a:pPr algn="l" fontAlgn="b"/>
                      <a:r>
                        <a:rPr lang="fr-FR" sz="1400" b="1" i="0" u="none" strike="noStrike" dirty="0" smtClean="0">
                          <a:solidFill>
                            <a:srgbClr val="000000"/>
                          </a:solidFill>
                          <a:effectLst/>
                          <a:latin typeface="Calibri"/>
                        </a:rPr>
                        <a:t>Besoins </a:t>
                      </a:r>
                      <a:r>
                        <a:rPr lang="fr-FR" sz="1400" b="1" i="0" u="none" strike="noStrike" dirty="0">
                          <a:solidFill>
                            <a:srgbClr val="000000"/>
                          </a:solidFill>
                          <a:effectLst/>
                          <a:latin typeface="Calibri"/>
                        </a:rPr>
                        <a:t>en </a:t>
                      </a:r>
                      <a:r>
                        <a:rPr lang="fr-FR" sz="1400" b="1" i="0" u="none" strike="noStrike" dirty="0" smtClean="0">
                          <a:solidFill>
                            <a:srgbClr val="000000"/>
                          </a:solidFill>
                          <a:effectLst/>
                          <a:latin typeface="Calibri"/>
                        </a:rPr>
                        <a:t>Equivalent de points </a:t>
                      </a:r>
                      <a:r>
                        <a:rPr lang="fr-FR" sz="1400" b="1" i="0" u="none" strike="noStrike" dirty="0">
                          <a:solidFill>
                            <a:srgbClr val="000000"/>
                          </a:solidFill>
                          <a:effectLst/>
                          <a:latin typeface="Calibri"/>
                        </a:rPr>
                        <a:t>d'eau moderne</a:t>
                      </a:r>
                    </a:p>
                  </a:txBody>
                  <a:tcPr marL="9525" marR="9525" marT="9525" marB="0" anchor="b"/>
                </a:tc>
                <a:tc>
                  <a:txBody>
                    <a:bodyPr/>
                    <a:lstStyle/>
                    <a:p>
                      <a:pPr algn="r" fontAlgn="b"/>
                      <a:r>
                        <a:rPr lang="fr-FR" sz="2000" b="0" i="0" u="none" strike="noStrike" dirty="0" smtClean="0">
                          <a:solidFill>
                            <a:srgbClr val="000000"/>
                          </a:solidFill>
                          <a:effectLst/>
                          <a:latin typeface="Calibri"/>
                        </a:rPr>
                        <a:t>1315</a:t>
                      </a:r>
                      <a:endParaRPr lang="fr-FR" sz="2000" b="0" i="0" u="none" strike="noStrike" dirty="0">
                        <a:solidFill>
                          <a:srgbClr val="000000"/>
                        </a:solidFill>
                        <a:effectLst/>
                        <a:latin typeface="Calibri"/>
                      </a:endParaRPr>
                    </a:p>
                  </a:txBody>
                  <a:tcPr marL="9525" marR="9525" marT="9525" marB="0" anchor="b"/>
                </a:tc>
              </a:tr>
              <a:tr h="462335">
                <a:tc>
                  <a:txBody>
                    <a:bodyPr/>
                    <a:lstStyle/>
                    <a:p>
                      <a:pPr algn="l" fontAlgn="b"/>
                      <a:r>
                        <a:rPr lang="fr-FR" sz="1400" b="1" i="0" u="none" strike="noStrike" dirty="0">
                          <a:solidFill>
                            <a:srgbClr val="000000"/>
                          </a:solidFill>
                          <a:effectLst/>
                          <a:latin typeface="Calibri"/>
                        </a:rPr>
                        <a:t>Puits </a:t>
                      </a:r>
                      <a:r>
                        <a:rPr lang="fr-FR" sz="1400" b="1" i="0" u="none" strike="noStrike" dirty="0" smtClean="0">
                          <a:solidFill>
                            <a:srgbClr val="000000"/>
                          </a:solidFill>
                          <a:effectLst/>
                          <a:latin typeface="Calibri"/>
                        </a:rPr>
                        <a:t>cimentés</a:t>
                      </a:r>
                      <a:endParaRPr lang="fr-FR" sz="1400" b="1" i="0" u="none" strike="noStrike" dirty="0">
                        <a:solidFill>
                          <a:srgbClr val="000000"/>
                        </a:solidFill>
                        <a:effectLst/>
                        <a:latin typeface="Calibri"/>
                      </a:endParaRPr>
                    </a:p>
                  </a:txBody>
                  <a:tcPr marL="9525" marR="9525" marT="9525" marB="0" anchor="b"/>
                </a:tc>
                <a:tc>
                  <a:txBody>
                    <a:bodyPr/>
                    <a:lstStyle/>
                    <a:p>
                      <a:pPr algn="r" fontAlgn="b"/>
                      <a:r>
                        <a:rPr lang="fr-FR" sz="2000" b="0" i="0" u="none" strike="noStrike" dirty="0" smtClean="0">
                          <a:solidFill>
                            <a:srgbClr val="000000"/>
                          </a:solidFill>
                          <a:effectLst/>
                          <a:latin typeface="Calibri"/>
                        </a:rPr>
                        <a:t>1426</a:t>
                      </a:r>
                      <a:endParaRPr lang="fr-FR" sz="2000" b="0" i="0" u="none" strike="noStrike" dirty="0">
                        <a:solidFill>
                          <a:srgbClr val="000000"/>
                        </a:solidFill>
                        <a:effectLst/>
                        <a:latin typeface="Calibri"/>
                      </a:endParaRPr>
                    </a:p>
                  </a:txBody>
                  <a:tcPr marL="9525" marR="9525" marT="9525" marB="0" anchor="b"/>
                </a:tc>
              </a:tr>
              <a:tr h="462335">
                <a:tc>
                  <a:txBody>
                    <a:bodyPr/>
                    <a:lstStyle/>
                    <a:p>
                      <a:pPr algn="l" fontAlgn="b"/>
                      <a:r>
                        <a:rPr lang="fr-FR" sz="1400" b="1" i="0" u="none" strike="noStrike" dirty="0">
                          <a:solidFill>
                            <a:srgbClr val="000000"/>
                          </a:solidFill>
                          <a:effectLst/>
                          <a:latin typeface="Calibri"/>
                        </a:rPr>
                        <a:t>PMH</a:t>
                      </a:r>
                    </a:p>
                  </a:txBody>
                  <a:tcPr marL="9525" marR="9525" marT="9525" marB="0" anchor="b"/>
                </a:tc>
                <a:tc>
                  <a:txBody>
                    <a:bodyPr/>
                    <a:lstStyle/>
                    <a:p>
                      <a:pPr algn="r" fontAlgn="b"/>
                      <a:r>
                        <a:rPr lang="fr-FR" sz="2000" b="0" i="0" u="none" strike="noStrike" dirty="0" smtClean="0">
                          <a:solidFill>
                            <a:srgbClr val="000000"/>
                          </a:solidFill>
                          <a:effectLst/>
                          <a:latin typeface="Calibri"/>
                        </a:rPr>
                        <a:t>361</a:t>
                      </a:r>
                      <a:endParaRPr lang="fr-FR" sz="2000" b="0" i="0" u="none" strike="noStrike" dirty="0">
                        <a:solidFill>
                          <a:srgbClr val="000000"/>
                        </a:solidFill>
                        <a:effectLst/>
                        <a:latin typeface="Calibri"/>
                      </a:endParaRPr>
                    </a:p>
                  </a:txBody>
                  <a:tcPr marL="9525" marR="9525" marT="9525" marB="0" anchor="b"/>
                </a:tc>
              </a:tr>
              <a:tr h="477638">
                <a:tc>
                  <a:txBody>
                    <a:bodyPr/>
                    <a:lstStyle/>
                    <a:p>
                      <a:pPr algn="l" fontAlgn="b"/>
                      <a:r>
                        <a:rPr lang="fr-FR" sz="1400" b="1" i="0" u="none" strike="noStrike" dirty="0" smtClean="0">
                          <a:solidFill>
                            <a:srgbClr val="000000"/>
                          </a:solidFill>
                          <a:effectLst/>
                          <a:latin typeface="Calibri"/>
                        </a:rPr>
                        <a:t>Equivalent Mini AEP et PEA (point d’eau moderne)</a:t>
                      </a:r>
                      <a:endParaRPr lang="fr-FR" sz="1400" b="1" i="0" u="none" strike="noStrike" dirty="0">
                        <a:solidFill>
                          <a:srgbClr val="000000"/>
                        </a:solidFill>
                        <a:effectLst/>
                        <a:latin typeface="Calibri"/>
                      </a:endParaRPr>
                    </a:p>
                  </a:txBody>
                  <a:tcPr marL="9525" marR="9525" marT="9525" marB="0" anchor="b"/>
                </a:tc>
                <a:tc>
                  <a:txBody>
                    <a:bodyPr/>
                    <a:lstStyle/>
                    <a:p>
                      <a:pPr algn="r" fontAlgn="b"/>
                      <a:r>
                        <a:rPr lang="fr-FR" sz="2000" b="0" i="0" u="none" strike="noStrike" dirty="0" smtClean="0">
                          <a:solidFill>
                            <a:srgbClr val="000000"/>
                          </a:solidFill>
                          <a:effectLst/>
                          <a:latin typeface="Calibri"/>
                        </a:rPr>
                        <a:t>2043</a:t>
                      </a:r>
                      <a:endParaRPr lang="fr-FR" sz="2000" b="0" i="0" u="none" strike="noStrike" dirty="0">
                        <a:solidFill>
                          <a:srgbClr val="000000"/>
                        </a:solidFill>
                        <a:effectLst/>
                        <a:latin typeface="Calibri"/>
                      </a:endParaRPr>
                    </a:p>
                  </a:txBody>
                  <a:tcPr marL="9525" marR="9525" marT="9525" marB="0" anchor="b"/>
                </a:tc>
              </a:tr>
              <a:tr h="434577">
                <a:tc>
                  <a:txBody>
                    <a:bodyPr/>
                    <a:lstStyle/>
                    <a:p>
                      <a:pPr algn="l" fontAlgn="b"/>
                      <a:r>
                        <a:rPr lang="fr-FR" sz="1400" b="1" i="0" u="none" strike="noStrike" dirty="0" smtClean="0">
                          <a:solidFill>
                            <a:srgbClr val="000000"/>
                          </a:solidFill>
                          <a:effectLst/>
                          <a:latin typeface="+mn-lt"/>
                        </a:rPr>
                        <a:t>SPP Equivalent point d’eau moderne</a:t>
                      </a:r>
                      <a:endParaRPr lang="fr-FR" sz="1400" b="1" i="0" u="none" strike="noStrike" dirty="0">
                        <a:solidFill>
                          <a:srgbClr val="000000"/>
                        </a:solidFill>
                        <a:effectLst/>
                        <a:latin typeface="Calibri"/>
                      </a:endParaRPr>
                    </a:p>
                  </a:txBody>
                  <a:tcPr marL="9525" marR="9525" marT="9525" marB="0" anchor="b"/>
                </a:tc>
                <a:tc>
                  <a:txBody>
                    <a:bodyPr/>
                    <a:lstStyle/>
                    <a:p>
                      <a:pPr algn="r" fontAlgn="b"/>
                      <a:r>
                        <a:rPr lang="fr-FR" sz="2000" b="0" i="0" u="none" strike="noStrike" dirty="0" smtClean="0">
                          <a:solidFill>
                            <a:srgbClr val="000000"/>
                          </a:solidFill>
                          <a:effectLst/>
                          <a:latin typeface="Calibri"/>
                        </a:rPr>
                        <a:t>94</a:t>
                      </a:r>
                      <a:endParaRPr lang="fr-FR" sz="2000" b="0" i="0" u="none" strike="noStrike" dirty="0">
                        <a:solidFill>
                          <a:srgbClr val="000000"/>
                        </a:solidFill>
                        <a:effectLst/>
                        <a:latin typeface="Calibri"/>
                      </a:endParaRPr>
                    </a:p>
                  </a:txBody>
                  <a:tcPr marL="9525" marR="9525" marT="9525" marB="0" anchor="b"/>
                </a:tc>
              </a:tr>
              <a:tr h="391516">
                <a:tc>
                  <a:txBody>
                    <a:bodyPr/>
                    <a:lstStyle/>
                    <a:p>
                      <a:pPr algn="l" fontAlgn="b"/>
                      <a:r>
                        <a:rPr lang="fr-FR" sz="1400" b="1" i="0" u="none" strike="noStrike" dirty="0">
                          <a:solidFill>
                            <a:srgbClr val="000000"/>
                          </a:solidFill>
                          <a:effectLst/>
                          <a:latin typeface="Calibri"/>
                        </a:rPr>
                        <a:t>Forage artésien</a:t>
                      </a:r>
                    </a:p>
                  </a:txBody>
                  <a:tcPr marL="9525" marR="9525" marT="9525" marB="0" anchor="b"/>
                </a:tc>
                <a:tc>
                  <a:txBody>
                    <a:bodyPr/>
                    <a:lstStyle/>
                    <a:p>
                      <a:pPr algn="r" fontAlgn="b"/>
                      <a:r>
                        <a:rPr lang="fr-FR" sz="2000" b="0" i="0" u="none" strike="noStrike" dirty="0" smtClean="0">
                          <a:solidFill>
                            <a:srgbClr val="000000"/>
                          </a:solidFill>
                          <a:effectLst/>
                          <a:latin typeface="Calibri"/>
                        </a:rPr>
                        <a:t>35</a:t>
                      </a:r>
                      <a:endParaRPr lang="fr-FR" sz="2000" b="0" i="0" u="none" strike="noStrike" dirty="0">
                        <a:solidFill>
                          <a:srgbClr val="000000"/>
                        </a:solidFill>
                        <a:effectLst/>
                        <a:latin typeface="Calibri"/>
                      </a:endParaRPr>
                    </a:p>
                  </a:txBody>
                  <a:tcPr marL="9525" marR="9525" marT="9525" marB="0" anchor="b"/>
                </a:tc>
              </a:tr>
              <a:tr h="644181">
                <a:tc>
                  <a:txBody>
                    <a:bodyPr/>
                    <a:lstStyle/>
                    <a:p>
                      <a:pPr algn="l" fontAlgn="b"/>
                      <a:r>
                        <a:rPr lang="fr-FR" sz="1400" b="1" i="0" u="none" strike="noStrike" dirty="0">
                          <a:solidFill>
                            <a:srgbClr val="000000"/>
                          </a:solidFill>
                          <a:effectLst/>
                          <a:latin typeface="Calibri"/>
                        </a:rPr>
                        <a:t>Taux de couverture géographique</a:t>
                      </a:r>
                    </a:p>
                  </a:txBody>
                  <a:tcPr marL="9525" marR="9525" marT="9525" marB="0" anchor="b"/>
                </a:tc>
                <a:tc>
                  <a:txBody>
                    <a:bodyPr/>
                    <a:lstStyle/>
                    <a:p>
                      <a:pPr algn="r" fontAlgn="b"/>
                      <a:r>
                        <a:rPr lang="fr-FR" sz="2000" b="0" i="0" u="none" strike="noStrike" dirty="0" smtClean="0">
                          <a:solidFill>
                            <a:srgbClr val="000000"/>
                          </a:solidFill>
                          <a:effectLst/>
                          <a:latin typeface="Calibri"/>
                        </a:rPr>
                        <a:t>66,86</a:t>
                      </a:r>
                      <a:endParaRPr lang="fr-FR" sz="20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741212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5">
              <a:lumMod val="20000"/>
              <a:lumOff val="80000"/>
            </a:schemeClr>
          </a:solidFill>
          <a:ln w="57150">
            <a:solidFill>
              <a:schemeClr val="accent1"/>
            </a:solidFill>
          </a:ln>
        </p:spPr>
        <p:txBody>
          <a:bodyPr>
            <a:noAutofit/>
          </a:bodyPr>
          <a:lstStyle/>
          <a:p>
            <a:r>
              <a:rPr lang="fr-FR" sz="3600" b="1" dirty="0" smtClean="0"/>
              <a:t>DONNEES SECTORIELLES </a:t>
            </a:r>
            <a:endParaRPr lang="fr-FR" sz="3600" b="1" dirty="0">
              <a:solidFill>
                <a:schemeClr val="accent6">
                  <a:lumMod val="75000"/>
                </a:schemeClr>
              </a:solidFill>
            </a:endParaRPr>
          </a:p>
        </p:txBody>
      </p:sp>
      <p:sp>
        <p:nvSpPr>
          <p:cNvPr id="3" name="Espace réservé du contenu 2"/>
          <p:cNvSpPr>
            <a:spLocks noGrp="1"/>
          </p:cNvSpPr>
          <p:nvPr>
            <p:ph idx="1"/>
          </p:nvPr>
        </p:nvSpPr>
        <p:spPr>
          <a:xfrm>
            <a:off x="457200" y="1600200"/>
            <a:ext cx="8435280" cy="4925144"/>
          </a:xfrm>
        </p:spPr>
        <p:txBody>
          <a:bodyPr>
            <a:normAutofit/>
          </a:bodyPr>
          <a:lstStyle/>
          <a:p>
            <a:pPr marL="0" indent="0">
              <a:buNone/>
            </a:pPr>
            <a:r>
              <a:rPr lang="fr-FR" sz="4000" b="1" dirty="0" smtClean="0"/>
              <a:t> </a:t>
            </a:r>
            <a:endParaRPr lang="fr-FR" dirty="0" smtClean="0"/>
          </a:p>
          <a:p>
            <a:pPr marL="0" indent="0">
              <a:buNone/>
            </a:pPr>
            <a:endParaRPr lang="fr-FR" dirty="0" smtClean="0"/>
          </a:p>
          <a:p>
            <a:pPr marL="0" indent="0">
              <a:buNone/>
            </a:pP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3354489202"/>
              </p:ext>
            </p:extLst>
          </p:nvPr>
        </p:nvGraphicFramePr>
        <p:xfrm>
          <a:off x="0" y="332656"/>
          <a:ext cx="8820474" cy="6199951"/>
        </p:xfrm>
        <a:graphic>
          <a:graphicData uri="http://schemas.openxmlformats.org/drawingml/2006/table">
            <a:tbl>
              <a:tblPr firstRow="1" bandRow="1">
                <a:tableStyleId>{5C22544A-7EE6-4342-B048-85BDC9FD1C3A}</a:tableStyleId>
              </a:tblPr>
              <a:tblGrid>
                <a:gridCol w="2483768"/>
                <a:gridCol w="1440160"/>
                <a:gridCol w="1224136"/>
                <a:gridCol w="1224136"/>
                <a:gridCol w="1440160"/>
                <a:gridCol w="1008114"/>
              </a:tblGrid>
              <a:tr h="279744">
                <a:tc gridSpan="6">
                  <a:txBody>
                    <a:bodyPr/>
                    <a:lstStyle/>
                    <a:p>
                      <a:pPr algn="ctr"/>
                      <a:r>
                        <a:rPr lang="fr-FR" sz="2800" dirty="0" smtClean="0"/>
                        <a:t>ENVIRONNEMENT</a:t>
                      </a:r>
                      <a:endParaRPr lang="fr-FR" sz="2800"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695878">
                <a:tc>
                  <a:txBody>
                    <a:bodyPr/>
                    <a:lstStyle/>
                    <a:p>
                      <a:pPr algn="l" fontAlgn="b"/>
                      <a:r>
                        <a:rPr lang="fr-FR" sz="1800" b="1" i="0" u="none" strike="noStrike" dirty="0">
                          <a:solidFill>
                            <a:srgbClr val="000000"/>
                          </a:solidFill>
                          <a:effectLst/>
                          <a:latin typeface="Calibri"/>
                        </a:rPr>
                        <a:t>Désignation</a:t>
                      </a:r>
                    </a:p>
                  </a:txBody>
                  <a:tcPr marL="9525" marR="9525" marT="9525" marB="0" anchor="b"/>
                </a:tc>
                <a:tc>
                  <a:txBody>
                    <a:bodyPr/>
                    <a:lstStyle/>
                    <a:p>
                      <a:pPr algn="l" fontAlgn="b"/>
                      <a:r>
                        <a:rPr lang="fr-FR" sz="1800" b="1" i="0" u="none" strike="noStrike">
                          <a:solidFill>
                            <a:srgbClr val="000000"/>
                          </a:solidFill>
                          <a:effectLst/>
                          <a:latin typeface="Calibri"/>
                        </a:rPr>
                        <a:t>                               2 015   </a:t>
                      </a:r>
                    </a:p>
                  </a:txBody>
                  <a:tcPr marL="9525" marR="9525" marT="9525" marB="0" anchor="b"/>
                </a:tc>
                <a:tc>
                  <a:txBody>
                    <a:bodyPr/>
                    <a:lstStyle/>
                    <a:p>
                      <a:pPr algn="l" fontAlgn="b"/>
                      <a:r>
                        <a:rPr lang="fr-FR" sz="1800" b="1" i="0" u="none" strike="noStrike" dirty="0">
                          <a:solidFill>
                            <a:srgbClr val="000000"/>
                          </a:solidFill>
                          <a:effectLst/>
                          <a:latin typeface="Calibri"/>
                        </a:rPr>
                        <a:t>                                    2 016   </a:t>
                      </a:r>
                    </a:p>
                  </a:txBody>
                  <a:tcPr marL="9525" marR="9525" marT="9525" marB="0" anchor="b"/>
                </a:tc>
                <a:tc>
                  <a:txBody>
                    <a:bodyPr/>
                    <a:lstStyle/>
                    <a:p>
                      <a:pPr algn="l" fontAlgn="b"/>
                      <a:r>
                        <a:rPr lang="fr-FR" sz="1800" b="1" i="0" u="none" strike="noStrike">
                          <a:solidFill>
                            <a:srgbClr val="000000"/>
                          </a:solidFill>
                          <a:effectLst/>
                          <a:latin typeface="Calibri"/>
                        </a:rPr>
                        <a:t>                                       2 017   </a:t>
                      </a:r>
                    </a:p>
                  </a:txBody>
                  <a:tcPr marL="9525" marR="9525" marT="9525" marB="0" anchor="b"/>
                </a:tc>
                <a:tc>
                  <a:txBody>
                    <a:bodyPr/>
                    <a:lstStyle/>
                    <a:p>
                      <a:pPr algn="l" fontAlgn="b"/>
                      <a:r>
                        <a:rPr lang="fr-FR" sz="1800" b="1" i="0" u="none" strike="noStrike">
                          <a:solidFill>
                            <a:srgbClr val="000000"/>
                          </a:solidFill>
                          <a:effectLst/>
                          <a:latin typeface="Calibri"/>
                        </a:rPr>
                        <a:t>                            2 018   </a:t>
                      </a:r>
                    </a:p>
                  </a:txBody>
                  <a:tcPr marL="9525" marR="9525" marT="9525" marB="0" anchor="b"/>
                </a:tc>
                <a:tc>
                  <a:txBody>
                    <a:bodyPr/>
                    <a:lstStyle/>
                    <a:p>
                      <a:pPr algn="l" fontAlgn="b"/>
                      <a:r>
                        <a:rPr lang="fr-FR" sz="1800" b="1" i="0" u="none" strike="noStrike">
                          <a:solidFill>
                            <a:srgbClr val="000000"/>
                          </a:solidFill>
                          <a:effectLst/>
                          <a:latin typeface="Calibri"/>
                        </a:rPr>
                        <a:t>                           2 019   </a:t>
                      </a:r>
                    </a:p>
                  </a:txBody>
                  <a:tcPr marL="9525" marR="9525" marT="9525" marB="0" anchor="b"/>
                </a:tc>
              </a:tr>
              <a:tr h="462335">
                <a:tc>
                  <a:txBody>
                    <a:bodyPr/>
                    <a:lstStyle/>
                    <a:p>
                      <a:pPr algn="l" fontAlgn="b"/>
                      <a:r>
                        <a:rPr lang="fr-FR" sz="1800" b="1" i="0" u="none" strike="noStrike" dirty="0">
                          <a:solidFill>
                            <a:srgbClr val="000000"/>
                          </a:solidFill>
                          <a:effectLst/>
                          <a:latin typeface="Calibri"/>
                        </a:rPr>
                        <a:t>Foret </a:t>
                      </a:r>
                      <a:r>
                        <a:rPr lang="fr-FR" sz="1800" b="1" i="0" u="none" strike="noStrike" dirty="0" smtClean="0">
                          <a:solidFill>
                            <a:srgbClr val="000000"/>
                          </a:solidFill>
                          <a:effectLst/>
                          <a:latin typeface="Calibri"/>
                        </a:rPr>
                        <a:t>classées(HA)</a:t>
                      </a:r>
                      <a:endParaRPr lang="fr-FR" sz="1800" b="1" i="0" u="none" strike="noStrike" dirty="0">
                        <a:solidFill>
                          <a:srgbClr val="000000"/>
                        </a:solidFill>
                        <a:effectLst/>
                        <a:latin typeface="Calibri"/>
                      </a:endParaRPr>
                    </a:p>
                  </a:txBody>
                  <a:tcPr marL="9525" marR="9525" marT="9525" marB="0" anchor="b"/>
                </a:tc>
                <a:tc>
                  <a:txBody>
                    <a:bodyPr/>
                    <a:lstStyle/>
                    <a:p>
                      <a:pPr algn="l" fontAlgn="b"/>
                      <a:r>
                        <a:rPr lang="fr-FR" sz="1800" b="0" i="0" u="none" strike="noStrike" dirty="0">
                          <a:solidFill>
                            <a:srgbClr val="000000"/>
                          </a:solidFill>
                          <a:effectLst/>
                          <a:latin typeface="Calibri"/>
                        </a:rPr>
                        <a:t>                         70 079,0   </a:t>
                      </a:r>
                    </a:p>
                  </a:txBody>
                  <a:tcPr marL="9525" marR="9525" marT="9525" marB="0" anchor="b"/>
                </a:tc>
                <a:tc>
                  <a:txBody>
                    <a:bodyPr/>
                    <a:lstStyle/>
                    <a:p>
                      <a:pPr algn="l" fontAlgn="b"/>
                      <a:r>
                        <a:rPr lang="fr-FR" sz="1800" b="0" i="0" u="none" strike="noStrike" dirty="0">
                          <a:solidFill>
                            <a:srgbClr val="000000"/>
                          </a:solidFill>
                          <a:effectLst/>
                          <a:latin typeface="Calibri"/>
                        </a:rPr>
                        <a:t>                              70 079,0   </a:t>
                      </a:r>
                    </a:p>
                  </a:txBody>
                  <a:tcPr marL="9525" marR="9525" marT="9525" marB="0" anchor="b"/>
                </a:tc>
                <a:tc>
                  <a:txBody>
                    <a:bodyPr/>
                    <a:lstStyle/>
                    <a:p>
                      <a:pPr algn="r" fontAlgn="b"/>
                      <a:r>
                        <a:rPr lang="fr-FR" sz="1800" b="0" i="0" u="none" strike="noStrike">
                          <a:solidFill>
                            <a:srgbClr val="000000"/>
                          </a:solidFill>
                          <a:effectLst/>
                          <a:latin typeface="Calibri"/>
                        </a:rPr>
                        <a:t>7079</a:t>
                      </a:r>
                    </a:p>
                  </a:txBody>
                  <a:tcPr marL="9525" marR="9525" marT="9525" marB="0" anchor="b"/>
                </a:tc>
                <a:tc>
                  <a:txBody>
                    <a:bodyPr/>
                    <a:lstStyle/>
                    <a:p>
                      <a:pPr algn="l" fontAlgn="b"/>
                      <a:r>
                        <a:rPr lang="fr-FR" sz="1800" b="0" i="0" u="none" strike="noStrike">
                          <a:solidFill>
                            <a:srgbClr val="000000"/>
                          </a:solidFill>
                          <a:effectLst/>
                          <a:latin typeface="Calibri"/>
                        </a:rPr>
                        <a:t> </a:t>
                      </a:r>
                    </a:p>
                  </a:txBody>
                  <a:tcPr marL="9525" marR="9525" marT="9525" marB="0" anchor="b"/>
                </a:tc>
                <a:tc>
                  <a:txBody>
                    <a:bodyPr/>
                    <a:lstStyle/>
                    <a:p>
                      <a:pPr algn="l" fontAlgn="b"/>
                      <a:r>
                        <a:rPr lang="fr-FR" sz="1800" b="0" i="0" u="none" strike="noStrike">
                          <a:solidFill>
                            <a:srgbClr val="000000"/>
                          </a:solidFill>
                          <a:effectLst/>
                          <a:latin typeface="Calibri"/>
                        </a:rPr>
                        <a:t> </a:t>
                      </a:r>
                    </a:p>
                  </a:txBody>
                  <a:tcPr marL="9525" marR="9525" marT="9525" marB="0" anchor="b"/>
                </a:tc>
              </a:tr>
              <a:tr h="462335">
                <a:tc>
                  <a:txBody>
                    <a:bodyPr/>
                    <a:lstStyle/>
                    <a:p>
                      <a:pPr algn="l" fontAlgn="b"/>
                      <a:r>
                        <a:rPr lang="fr-FR" sz="1800" b="1" i="0" u="none" strike="noStrike" dirty="0">
                          <a:solidFill>
                            <a:srgbClr val="000000"/>
                          </a:solidFill>
                          <a:effectLst/>
                          <a:latin typeface="Calibri"/>
                        </a:rPr>
                        <a:t>Terres </a:t>
                      </a:r>
                      <a:r>
                        <a:rPr lang="fr-FR" sz="1800" b="1" i="0" u="none" strike="noStrike" dirty="0" err="1" smtClean="0">
                          <a:solidFill>
                            <a:srgbClr val="000000"/>
                          </a:solidFill>
                          <a:effectLst/>
                          <a:latin typeface="Calibri"/>
                        </a:rPr>
                        <a:t>recupérées</a:t>
                      </a:r>
                      <a:r>
                        <a:rPr lang="fr-FR" sz="1800" b="1" i="0" u="none" strike="noStrike" dirty="0" smtClean="0">
                          <a:solidFill>
                            <a:srgbClr val="000000"/>
                          </a:solidFill>
                          <a:effectLst/>
                          <a:latin typeface="Calibri"/>
                        </a:rPr>
                        <a:t> (ha)</a:t>
                      </a:r>
                      <a:endParaRPr lang="fr-FR" sz="1800" b="1" i="0" u="none" strike="noStrike" dirty="0">
                        <a:solidFill>
                          <a:srgbClr val="000000"/>
                        </a:solidFill>
                        <a:effectLst/>
                        <a:latin typeface="Calibri"/>
                      </a:endParaRPr>
                    </a:p>
                  </a:txBody>
                  <a:tcPr marL="9525" marR="9525" marT="9525" marB="0" anchor="b"/>
                </a:tc>
                <a:tc>
                  <a:txBody>
                    <a:bodyPr/>
                    <a:lstStyle/>
                    <a:p>
                      <a:pPr algn="l" fontAlgn="b"/>
                      <a:r>
                        <a:rPr lang="fr-FR" sz="1800" b="0" i="0" u="none" strike="noStrike">
                          <a:solidFill>
                            <a:srgbClr val="000000"/>
                          </a:solidFill>
                          <a:effectLst/>
                          <a:latin typeface="Calibri"/>
                        </a:rPr>
                        <a:t>                               492,0   </a:t>
                      </a:r>
                    </a:p>
                  </a:txBody>
                  <a:tcPr marL="9525" marR="9525" marT="9525" marB="0" anchor="b"/>
                </a:tc>
                <a:tc>
                  <a:txBody>
                    <a:bodyPr/>
                    <a:lstStyle/>
                    <a:p>
                      <a:pPr algn="l" fontAlgn="b"/>
                      <a:r>
                        <a:rPr lang="fr-FR" sz="1800" b="0" i="0" u="none" strike="noStrike" dirty="0">
                          <a:solidFill>
                            <a:srgbClr val="000000"/>
                          </a:solidFill>
                          <a:effectLst/>
                          <a:latin typeface="Calibri"/>
                        </a:rPr>
                        <a:t>                                4 753,5   </a:t>
                      </a:r>
                    </a:p>
                  </a:txBody>
                  <a:tcPr marL="9525" marR="9525" marT="9525" marB="0" anchor="b"/>
                </a:tc>
                <a:tc>
                  <a:txBody>
                    <a:bodyPr/>
                    <a:lstStyle/>
                    <a:p>
                      <a:pPr algn="r" fontAlgn="b"/>
                      <a:r>
                        <a:rPr lang="fr-FR" sz="1800" b="0" i="0" u="none" strike="noStrike" dirty="0">
                          <a:solidFill>
                            <a:srgbClr val="000000"/>
                          </a:solidFill>
                          <a:effectLst/>
                          <a:latin typeface="Calibri"/>
                        </a:rPr>
                        <a:t>1841,2</a:t>
                      </a:r>
                    </a:p>
                  </a:txBody>
                  <a:tcPr marL="9525" marR="9525" marT="9525" marB="0" anchor="b"/>
                </a:tc>
                <a:tc>
                  <a:txBody>
                    <a:bodyPr/>
                    <a:lstStyle/>
                    <a:p>
                      <a:pPr algn="l" fontAlgn="b"/>
                      <a:r>
                        <a:rPr lang="fr-FR" sz="1800" b="0" i="0" u="none" strike="noStrike">
                          <a:solidFill>
                            <a:srgbClr val="000000"/>
                          </a:solidFill>
                          <a:effectLst/>
                          <a:latin typeface="Calibri"/>
                        </a:rPr>
                        <a:t> </a:t>
                      </a:r>
                    </a:p>
                  </a:txBody>
                  <a:tcPr marL="9525" marR="9525" marT="9525" marB="0" anchor="b"/>
                </a:tc>
                <a:tc>
                  <a:txBody>
                    <a:bodyPr/>
                    <a:lstStyle/>
                    <a:p>
                      <a:pPr algn="l" fontAlgn="b"/>
                      <a:r>
                        <a:rPr lang="fr-FR" sz="1800" b="0" i="0" u="none" strike="noStrike">
                          <a:solidFill>
                            <a:srgbClr val="000000"/>
                          </a:solidFill>
                          <a:effectLst/>
                          <a:latin typeface="Calibri"/>
                        </a:rPr>
                        <a:t> </a:t>
                      </a:r>
                    </a:p>
                  </a:txBody>
                  <a:tcPr marL="9525" marR="9525" marT="9525" marB="0" anchor="b"/>
                </a:tc>
              </a:tr>
              <a:tr h="462335">
                <a:tc>
                  <a:txBody>
                    <a:bodyPr/>
                    <a:lstStyle/>
                    <a:p>
                      <a:pPr algn="l" fontAlgn="b"/>
                      <a:r>
                        <a:rPr lang="fr-FR" sz="1800" b="1" i="0" u="none" strike="noStrike" dirty="0">
                          <a:solidFill>
                            <a:srgbClr val="000000"/>
                          </a:solidFill>
                          <a:effectLst/>
                          <a:latin typeface="Calibri"/>
                        </a:rPr>
                        <a:t>Plantation en </a:t>
                      </a:r>
                      <a:r>
                        <a:rPr lang="fr-FR" sz="1800" b="1" i="0" u="none" strike="noStrike" dirty="0" smtClean="0">
                          <a:solidFill>
                            <a:srgbClr val="000000"/>
                          </a:solidFill>
                          <a:effectLst/>
                          <a:latin typeface="Calibri"/>
                        </a:rPr>
                        <a:t>bloc (ha)</a:t>
                      </a:r>
                      <a:endParaRPr lang="fr-FR" sz="1800" b="1" i="0" u="none" strike="noStrike" dirty="0">
                        <a:solidFill>
                          <a:srgbClr val="000000"/>
                        </a:solidFill>
                        <a:effectLst/>
                        <a:latin typeface="Calibri"/>
                      </a:endParaRPr>
                    </a:p>
                  </a:txBody>
                  <a:tcPr marL="9525" marR="9525" marT="9525" marB="0" anchor="b"/>
                </a:tc>
                <a:tc>
                  <a:txBody>
                    <a:bodyPr/>
                    <a:lstStyle/>
                    <a:p>
                      <a:pPr algn="l" fontAlgn="b"/>
                      <a:r>
                        <a:rPr lang="fr-FR" sz="1800" b="0" i="0" u="none" strike="noStrike">
                          <a:solidFill>
                            <a:srgbClr val="000000"/>
                          </a:solidFill>
                          <a:effectLst/>
                          <a:latin typeface="Calibri"/>
                        </a:rPr>
                        <a:t>                                 50,0   </a:t>
                      </a:r>
                    </a:p>
                  </a:txBody>
                  <a:tcPr marL="9525" marR="9525" marT="9525" marB="0" anchor="b"/>
                </a:tc>
                <a:tc>
                  <a:txBody>
                    <a:bodyPr/>
                    <a:lstStyle/>
                    <a:p>
                      <a:pPr algn="l" fontAlgn="b"/>
                      <a:r>
                        <a:rPr lang="fr-FR" sz="1800" b="0" i="0" u="none" strike="noStrike">
                          <a:solidFill>
                            <a:srgbClr val="000000"/>
                          </a:solidFill>
                          <a:effectLst/>
                          <a:latin typeface="Calibri"/>
                        </a:rPr>
                        <a:t>                                3 879,0   </a:t>
                      </a:r>
                    </a:p>
                  </a:txBody>
                  <a:tcPr marL="9525" marR="9525" marT="9525" marB="0" anchor="b"/>
                </a:tc>
                <a:tc>
                  <a:txBody>
                    <a:bodyPr/>
                    <a:lstStyle/>
                    <a:p>
                      <a:pPr algn="l" fontAlgn="b"/>
                      <a:r>
                        <a:rPr lang="fr-FR" sz="1800" b="0" i="0" u="none" strike="noStrike">
                          <a:solidFill>
                            <a:srgbClr val="000000"/>
                          </a:solidFill>
                          <a:effectLst/>
                          <a:latin typeface="Calibri"/>
                        </a:rPr>
                        <a:t>                                    2 872,3   </a:t>
                      </a:r>
                    </a:p>
                  </a:txBody>
                  <a:tcPr marL="9525" marR="9525" marT="9525" marB="0" anchor="b"/>
                </a:tc>
                <a:tc>
                  <a:txBody>
                    <a:bodyPr/>
                    <a:lstStyle/>
                    <a:p>
                      <a:pPr algn="l" fontAlgn="b"/>
                      <a:r>
                        <a:rPr lang="fr-FR" sz="1800" b="0" i="0" u="none" strike="noStrike" dirty="0">
                          <a:solidFill>
                            <a:srgbClr val="000000"/>
                          </a:solidFill>
                          <a:effectLst/>
                          <a:latin typeface="Calibri"/>
                        </a:rPr>
                        <a:t> </a:t>
                      </a:r>
                    </a:p>
                  </a:txBody>
                  <a:tcPr marL="9525" marR="9525" marT="9525" marB="0" anchor="b"/>
                </a:tc>
                <a:tc>
                  <a:txBody>
                    <a:bodyPr/>
                    <a:lstStyle/>
                    <a:p>
                      <a:pPr algn="l" fontAlgn="b"/>
                      <a:r>
                        <a:rPr lang="fr-FR" sz="1800" b="0" i="0" u="none" strike="noStrike">
                          <a:solidFill>
                            <a:srgbClr val="000000"/>
                          </a:solidFill>
                          <a:effectLst/>
                          <a:latin typeface="Calibri"/>
                        </a:rPr>
                        <a:t> </a:t>
                      </a:r>
                    </a:p>
                  </a:txBody>
                  <a:tcPr marL="9525" marR="9525" marT="9525" marB="0" anchor="b"/>
                </a:tc>
              </a:tr>
              <a:tr h="462335">
                <a:tc>
                  <a:txBody>
                    <a:bodyPr/>
                    <a:lstStyle/>
                    <a:p>
                      <a:pPr algn="l" fontAlgn="b"/>
                      <a:r>
                        <a:rPr lang="fr-FR" sz="1800" b="1" i="0" u="none" strike="noStrike" dirty="0">
                          <a:solidFill>
                            <a:srgbClr val="000000"/>
                          </a:solidFill>
                          <a:effectLst/>
                          <a:latin typeface="Calibri"/>
                        </a:rPr>
                        <a:t>Plantation </a:t>
                      </a:r>
                      <a:r>
                        <a:rPr lang="fr-FR" sz="1800" b="1" i="0" u="none" strike="noStrike" dirty="0" err="1" smtClean="0">
                          <a:solidFill>
                            <a:srgbClr val="000000"/>
                          </a:solidFill>
                          <a:effectLst/>
                          <a:latin typeface="Calibri"/>
                        </a:rPr>
                        <a:t>linééaire</a:t>
                      </a:r>
                      <a:r>
                        <a:rPr lang="fr-FR" sz="1800" b="1" i="0" u="none" strike="noStrike" dirty="0" smtClean="0">
                          <a:solidFill>
                            <a:srgbClr val="000000"/>
                          </a:solidFill>
                          <a:effectLst/>
                          <a:latin typeface="Calibri"/>
                        </a:rPr>
                        <a:t> (km)</a:t>
                      </a:r>
                      <a:endParaRPr lang="fr-FR" sz="1800" b="1" i="0" u="none" strike="noStrike" dirty="0">
                        <a:solidFill>
                          <a:srgbClr val="000000"/>
                        </a:solidFill>
                        <a:effectLst/>
                        <a:latin typeface="Calibri"/>
                      </a:endParaRPr>
                    </a:p>
                  </a:txBody>
                  <a:tcPr marL="9525" marR="9525" marT="9525" marB="0" anchor="b"/>
                </a:tc>
                <a:tc>
                  <a:txBody>
                    <a:bodyPr/>
                    <a:lstStyle/>
                    <a:p>
                      <a:pPr algn="l" fontAlgn="b"/>
                      <a:r>
                        <a:rPr lang="fr-FR" sz="1800" b="0" i="0" u="none" strike="noStrike">
                          <a:solidFill>
                            <a:srgbClr val="000000"/>
                          </a:solidFill>
                          <a:effectLst/>
                          <a:latin typeface="Calibri"/>
                        </a:rPr>
                        <a:t> </a:t>
                      </a:r>
                    </a:p>
                  </a:txBody>
                  <a:tcPr marL="9525" marR="9525" marT="9525" marB="0" anchor="b"/>
                </a:tc>
                <a:tc>
                  <a:txBody>
                    <a:bodyPr/>
                    <a:lstStyle/>
                    <a:p>
                      <a:pPr algn="l" fontAlgn="b"/>
                      <a:r>
                        <a:rPr lang="fr-FR" sz="1800" b="0" i="0" u="none" strike="noStrike">
                          <a:solidFill>
                            <a:srgbClr val="000000"/>
                          </a:solidFill>
                          <a:effectLst/>
                          <a:latin typeface="Calibri"/>
                        </a:rPr>
                        <a:t>                                        3,5   </a:t>
                      </a:r>
                    </a:p>
                  </a:txBody>
                  <a:tcPr marL="9525" marR="9525" marT="9525" marB="0" anchor="b"/>
                </a:tc>
                <a:tc>
                  <a:txBody>
                    <a:bodyPr/>
                    <a:lstStyle/>
                    <a:p>
                      <a:pPr algn="l" fontAlgn="b"/>
                      <a:r>
                        <a:rPr lang="fr-FR" sz="1800" b="0" i="0" u="none" strike="noStrike">
                          <a:solidFill>
                            <a:srgbClr val="000000"/>
                          </a:solidFill>
                          <a:effectLst/>
                          <a:latin typeface="Calibri"/>
                        </a:rPr>
                        <a:t> </a:t>
                      </a:r>
                    </a:p>
                  </a:txBody>
                  <a:tcPr marL="9525" marR="9525" marT="9525" marB="0" anchor="b"/>
                </a:tc>
                <a:tc>
                  <a:txBody>
                    <a:bodyPr/>
                    <a:lstStyle/>
                    <a:p>
                      <a:pPr algn="l" fontAlgn="b"/>
                      <a:r>
                        <a:rPr lang="fr-FR" sz="1800" b="0" i="0" u="none" strike="noStrike" dirty="0">
                          <a:solidFill>
                            <a:srgbClr val="000000"/>
                          </a:solidFill>
                          <a:effectLst/>
                          <a:latin typeface="Calibri"/>
                        </a:rPr>
                        <a:t> </a:t>
                      </a:r>
                    </a:p>
                  </a:txBody>
                  <a:tcPr marL="9525" marR="9525" marT="9525" marB="0" anchor="b"/>
                </a:tc>
                <a:tc>
                  <a:txBody>
                    <a:bodyPr/>
                    <a:lstStyle/>
                    <a:p>
                      <a:pPr algn="l" fontAlgn="b"/>
                      <a:r>
                        <a:rPr lang="fr-FR" sz="1800" b="0" i="0" u="none" strike="noStrike">
                          <a:solidFill>
                            <a:srgbClr val="000000"/>
                          </a:solidFill>
                          <a:effectLst/>
                          <a:latin typeface="Calibri"/>
                        </a:rPr>
                        <a:t> </a:t>
                      </a:r>
                    </a:p>
                  </a:txBody>
                  <a:tcPr marL="9525" marR="9525" marT="9525" marB="0" anchor="b"/>
                </a:tc>
              </a:tr>
              <a:tr h="477638">
                <a:tc>
                  <a:txBody>
                    <a:bodyPr/>
                    <a:lstStyle/>
                    <a:p>
                      <a:pPr algn="l" fontAlgn="b"/>
                      <a:r>
                        <a:rPr lang="fr-FR" sz="1800" b="1" i="0" u="none" strike="noStrike" dirty="0">
                          <a:solidFill>
                            <a:srgbClr val="000000"/>
                          </a:solidFill>
                          <a:effectLst/>
                          <a:latin typeface="Calibri"/>
                        </a:rPr>
                        <a:t>Production plants</a:t>
                      </a:r>
                    </a:p>
                  </a:txBody>
                  <a:tcPr marL="9525" marR="9525" marT="9525" marB="0" anchor="b"/>
                </a:tc>
                <a:tc>
                  <a:txBody>
                    <a:bodyPr/>
                    <a:lstStyle/>
                    <a:p>
                      <a:pPr algn="l" fontAlgn="b"/>
                      <a:r>
                        <a:rPr lang="fr-FR" sz="1800" b="0" i="0" u="none" strike="noStrike" dirty="0">
                          <a:solidFill>
                            <a:srgbClr val="000000"/>
                          </a:solidFill>
                          <a:effectLst/>
                          <a:latin typeface="Calibri"/>
                        </a:rPr>
                        <a:t>                     </a:t>
                      </a:r>
                      <a:endParaRPr lang="fr-FR" sz="1800" b="0" i="0" u="none" strike="noStrike" dirty="0" smtClean="0">
                        <a:solidFill>
                          <a:srgbClr val="000000"/>
                        </a:solidFill>
                        <a:effectLst/>
                        <a:latin typeface="Calibri"/>
                      </a:endParaRPr>
                    </a:p>
                    <a:p>
                      <a:pPr algn="l" fontAlgn="b"/>
                      <a:r>
                        <a:rPr lang="fr-FR" sz="1800" b="0" i="0" u="none" strike="noStrike" dirty="0" smtClean="0">
                          <a:solidFill>
                            <a:srgbClr val="000000"/>
                          </a:solidFill>
                          <a:effectLst/>
                          <a:latin typeface="Calibri"/>
                        </a:rPr>
                        <a:t>  </a:t>
                      </a:r>
                      <a:r>
                        <a:rPr lang="fr-FR" sz="1800" b="0" i="0" u="none" strike="noStrike" dirty="0">
                          <a:solidFill>
                            <a:srgbClr val="000000"/>
                          </a:solidFill>
                          <a:effectLst/>
                          <a:latin typeface="Calibri"/>
                        </a:rPr>
                        <a:t>301 000,0   </a:t>
                      </a:r>
                    </a:p>
                  </a:txBody>
                  <a:tcPr marL="9525" marR="9525" marT="9525" marB="0" anchor="b"/>
                </a:tc>
                <a:tc>
                  <a:txBody>
                    <a:bodyPr/>
                    <a:lstStyle/>
                    <a:p>
                      <a:pPr algn="l" fontAlgn="b"/>
                      <a:r>
                        <a:rPr lang="fr-FR" sz="1800" b="0" i="0" u="none" strike="noStrike">
                          <a:solidFill>
                            <a:srgbClr val="000000"/>
                          </a:solidFill>
                          <a:effectLst/>
                          <a:latin typeface="Calibri"/>
                        </a:rPr>
                        <a:t>                        1 823 401,0   </a:t>
                      </a:r>
                    </a:p>
                  </a:txBody>
                  <a:tcPr marL="9525" marR="9525" marT="9525" marB="0" anchor="b"/>
                </a:tc>
                <a:tc>
                  <a:txBody>
                    <a:bodyPr/>
                    <a:lstStyle/>
                    <a:p>
                      <a:pPr algn="r" fontAlgn="b"/>
                      <a:r>
                        <a:rPr lang="fr-FR" sz="1800" b="0" i="0" u="none" strike="noStrike">
                          <a:solidFill>
                            <a:srgbClr val="000000"/>
                          </a:solidFill>
                          <a:effectLst/>
                          <a:latin typeface="Calibri"/>
                        </a:rPr>
                        <a:t>1135100</a:t>
                      </a:r>
                    </a:p>
                  </a:txBody>
                  <a:tcPr marL="9525" marR="9525" marT="9525" marB="0" anchor="b"/>
                </a:tc>
                <a:tc>
                  <a:txBody>
                    <a:bodyPr/>
                    <a:lstStyle/>
                    <a:p>
                      <a:pPr algn="r" fontAlgn="b"/>
                      <a:r>
                        <a:rPr lang="fr-FR" sz="1800" b="0" i="0" u="none" strike="noStrike">
                          <a:solidFill>
                            <a:srgbClr val="000000"/>
                          </a:solidFill>
                          <a:effectLst/>
                          <a:latin typeface="Calibri"/>
                        </a:rPr>
                        <a:t>1219575</a:t>
                      </a:r>
                    </a:p>
                  </a:txBody>
                  <a:tcPr marL="9525" marR="9525" marT="9525" marB="0" anchor="b"/>
                </a:tc>
                <a:tc>
                  <a:txBody>
                    <a:bodyPr/>
                    <a:lstStyle/>
                    <a:p>
                      <a:pPr algn="r" fontAlgn="b"/>
                      <a:r>
                        <a:rPr lang="fr-FR" sz="1800" b="0" i="0" u="none" strike="noStrike">
                          <a:solidFill>
                            <a:srgbClr val="000000"/>
                          </a:solidFill>
                          <a:effectLst/>
                          <a:latin typeface="Calibri"/>
                        </a:rPr>
                        <a:t>1824500</a:t>
                      </a:r>
                    </a:p>
                  </a:txBody>
                  <a:tcPr marL="9525" marR="9525" marT="9525" marB="0" anchor="b"/>
                </a:tc>
              </a:tr>
              <a:tr h="434577">
                <a:tc>
                  <a:txBody>
                    <a:bodyPr/>
                    <a:lstStyle/>
                    <a:p>
                      <a:pPr algn="l" fontAlgn="b"/>
                      <a:r>
                        <a:rPr lang="fr-FR" sz="1800" b="1" i="0" u="none" strike="noStrike" dirty="0">
                          <a:solidFill>
                            <a:srgbClr val="000000"/>
                          </a:solidFill>
                          <a:effectLst/>
                          <a:latin typeface="Calibri"/>
                        </a:rPr>
                        <a:t>Zone humide </a:t>
                      </a:r>
                    </a:p>
                  </a:txBody>
                  <a:tcPr marL="9525" marR="9525" marT="9525" marB="0" anchor="b"/>
                </a:tc>
                <a:tc>
                  <a:txBody>
                    <a:bodyPr/>
                    <a:lstStyle/>
                    <a:p>
                      <a:pPr algn="l" fontAlgn="b"/>
                      <a:r>
                        <a:rPr lang="fr-FR" sz="1800" b="0" i="0" u="none" strike="noStrike" dirty="0">
                          <a:solidFill>
                            <a:srgbClr val="000000"/>
                          </a:solidFill>
                          <a:effectLst/>
                          <a:latin typeface="Calibri"/>
                        </a:rPr>
                        <a:t>                                    </a:t>
                      </a:r>
                      <a:r>
                        <a:rPr lang="fr-FR" sz="1800" b="0" i="0" u="none" strike="noStrike" dirty="0" smtClean="0">
                          <a:solidFill>
                            <a:srgbClr val="000000"/>
                          </a:solidFill>
                          <a:effectLst/>
                          <a:latin typeface="Calibri"/>
                        </a:rPr>
                        <a:t>2  </a:t>
                      </a:r>
                      <a:endParaRPr lang="fr-FR" sz="1800" b="0" i="0" u="none" strike="noStrike" dirty="0">
                        <a:solidFill>
                          <a:srgbClr val="000000"/>
                        </a:solidFill>
                        <a:effectLst/>
                        <a:latin typeface="Calibri"/>
                      </a:endParaRPr>
                    </a:p>
                  </a:txBody>
                  <a:tcPr marL="9525" marR="9525" marT="9525" marB="0" anchor="b"/>
                </a:tc>
                <a:tc>
                  <a:txBody>
                    <a:bodyPr/>
                    <a:lstStyle/>
                    <a:p>
                      <a:pPr algn="l" fontAlgn="b"/>
                      <a:r>
                        <a:rPr lang="fr-FR" sz="1800" b="0" i="0" u="none" strike="noStrike" dirty="0">
                          <a:solidFill>
                            <a:srgbClr val="000000"/>
                          </a:solidFill>
                          <a:effectLst/>
                          <a:latin typeface="Calibri"/>
                        </a:rPr>
                        <a:t>                                        </a:t>
                      </a:r>
                      <a:r>
                        <a:rPr lang="fr-FR" sz="1800" b="0" i="0" u="none" strike="noStrike" dirty="0" smtClean="0">
                          <a:solidFill>
                            <a:srgbClr val="000000"/>
                          </a:solidFill>
                          <a:effectLst/>
                          <a:latin typeface="Calibri"/>
                        </a:rPr>
                        <a:t>2 </a:t>
                      </a:r>
                      <a:endParaRPr lang="fr-FR" sz="1800" b="0" i="0" u="none" strike="noStrike" dirty="0">
                        <a:solidFill>
                          <a:srgbClr val="000000"/>
                        </a:solidFill>
                        <a:effectLst/>
                        <a:latin typeface="Calibri"/>
                      </a:endParaRPr>
                    </a:p>
                  </a:txBody>
                  <a:tcPr marL="9525" marR="9525" marT="9525" marB="0" anchor="b"/>
                </a:tc>
                <a:tc>
                  <a:txBody>
                    <a:bodyPr/>
                    <a:lstStyle/>
                    <a:p>
                      <a:pPr algn="r" fontAlgn="b"/>
                      <a:r>
                        <a:rPr lang="fr-FR" sz="1800" b="0" i="0" u="none" strike="noStrike">
                          <a:solidFill>
                            <a:srgbClr val="000000"/>
                          </a:solidFill>
                          <a:effectLst/>
                          <a:latin typeface="Calibri"/>
                        </a:rPr>
                        <a:t>2</a:t>
                      </a:r>
                    </a:p>
                  </a:txBody>
                  <a:tcPr marL="9525" marR="9525" marT="9525" marB="0" anchor="b"/>
                </a:tc>
                <a:tc>
                  <a:txBody>
                    <a:bodyPr/>
                    <a:lstStyle/>
                    <a:p>
                      <a:pPr algn="l" fontAlgn="b"/>
                      <a:r>
                        <a:rPr lang="fr-FR" sz="1800" b="0" i="0" u="none" strike="noStrike" dirty="0">
                          <a:solidFill>
                            <a:srgbClr val="000000"/>
                          </a:solidFill>
                          <a:effectLst/>
                          <a:latin typeface="Calibri"/>
                        </a:rPr>
                        <a:t> </a:t>
                      </a:r>
                    </a:p>
                  </a:txBody>
                  <a:tcPr marL="9525" marR="9525" marT="9525" marB="0" anchor="b"/>
                </a:tc>
                <a:tc>
                  <a:txBody>
                    <a:bodyPr/>
                    <a:lstStyle/>
                    <a:p>
                      <a:pPr algn="l" fontAlgn="b"/>
                      <a:r>
                        <a:rPr lang="fr-FR" sz="1800" b="0" i="0" u="none" strike="noStrike" dirty="0">
                          <a:solidFill>
                            <a:srgbClr val="000000"/>
                          </a:solidFill>
                          <a:effectLst/>
                          <a:latin typeface="Calibri"/>
                        </a:rPr>
                        <a:t> </a:t>
                      </a:r>
                    </a:p>
                  </a:txBody>
                  <a:tcPr marL="9525" marR="9525" marT="9525" marB="0" anchor="b"/>
                </a:tc>
              </a:tr>
              <a:tr h="434577">
                <a:tc>
                  <a:txBody>
                    <a:bodyPr/>
                    <a:lstStyle/>
                    <a:p>
                      <a:pPr algn="l" fontAlgn="b"/>
                      <a:r>
                        <a:rPr lang="fr-FR" sz="1800" b="1" i="0" u="none" strike="noStrike" dirty="0">
                          <a:solidFill>
                            <a:srgbClr val="000000"/>
                          </a:solidFill>
                          <a:effectLst/>
                          <a:latin typeface="Calibri"/>
                        </a:rPr>
                        <a:t>Superficies plantées</a:t>
                      </a:r>
                    </a:p>
                  </a:txBody>
                  <a:tcPr marL="9525" marR="9525" marT="9525" marB="0" anchor="b"/>
                </a:tc>
                <a:tc>
                  <a:txBody>
                    <a:bodyPr/>
                    <a:lstStyle/>
                    <a:p>
                      <a:pPr algn="l" fontAlgn="b"/>
                      <a:r>
                        <a:rPr lang="fr-FR" sz="1800" b="0" i="0" u="none" strike="noStrike" dirty="0">
                          <a:solidFill>
                            <a:srgbClr val="000000"/>
                          </a:solidFill>
                          <a:effectLst/>
                          <a:latin typeface="Calibri"/>
                        </a:rPr>
                        <a:t> </a:t>
                      </a:r>
                    </a:p>
                  </a:txBody>
                  <a:tcPr marL="9525" marR="9525" marT="9525" marB="0" anchor="b"/>
                </a:tc>
                <a:tc>
                  <a:txBody>
                    <a:bodyPr/>
                    <a:lstStyle/>
                    <a:p>
                      <a:pPr algn="l" fontAlgn="b"/>
                      <a:r>
                        <a:rPr lang="fr-FR" sz="1800" b="0" i="0" u="none" strike="noStrike">
                          <a:solidFill>
                            <a:srgbClr val="000000"/>
                          </a:solidFill>
                          <a:effectLst/>
                          <a:latin typeface="Calibri"/>
                        </a:rPr>
                        <a:t> </a:t>
                      </a:r>
                    </a:p>
                  </a:txBody>
                  <a:tcPr marL="9525" marR="9525" marT="9525" marB="0" anchor="b"/>
                </a:tc>
                <a:tc>
                  <a:txBody>
                    <a:bodyPr/>
                    <a:lstStyle/>
                    <a:p>
                      <a:pPr algn="r" fontAlgn="b"/>
                      <a:r>
                        <a:rPr lang="fr-FR" sz="1800" b="0" i="0" u="none" strike="noStrike">
                          <a:solidFill>
                            <a:srgbClr val="000000"/>
                          </a:solidFill>
                          <a:effectLst/>
                          <a:latin typeface="Calibri"/>
                        </a:rPr>
                        <a:t>1753,3</a:t>
                      </a:r>
                    </a:p>
                  </a:txBody>
                  <a:tcPr marL="9525" marR="9525" marT="9525" marB="0" anchor="b"/>
                </a:tc>
                <a:tc>
                  <a:txBody>
                    <a:bodyPr/>
                    <a:lstStyle/>
                    <a:p>
                      <a:pPr algn="r" fontAlgn="b"/>
                      <a:r>
                        <a:rPr lang="fr-FR" sz="1800" b="0" i="0" u="none" strike="noStrike">
                          <a:solidFill>
                            <a:srgbClr val="000000"/>
                          </a:solidFill>
                          <a:effectLst/>
                          <a:latin typeface="Calibri"/>
                        </a:rPr>
                        <a:t>3049</a:t>
                      </a:r>
                    </a:p>
                  </a:txBody>
                  <a:tcPr marL="9525" marR="9525" marT="9525" marB="0" anchor="b"/>
                </a:tc>
                <a:tc>
                  <a:txBody>
                    <a:bodyPr/>
                    <a:lstStyle/>
                    <a:p>
                      <a:pPr algn="r" fontAlgn="b"/>
                      <a:r>
                        <a:rPr lang="fr-FR" sz="1800" b="0" i="0" u="none" strike="noStrike" dirty="0">
                          <a:solidFill>
                            <a:srgbClr val="000000"/>
                          </a:solidFill>
                          <a:effectLst/>
                          <a:latin typeface="Calibri"/>
                        </a:rPr>
                        <a:t>3783</a:t>
                      </a:r>
                    </a:p>
                  </a:txBody>
                  <a:tcPr marL="9525" marR="9525" marT="9525" marB="0" anchor="b"/>
                </a:tc>
              </a:tr>
              <a:tr h="391516">
                <a:tc>
                  <a:txBody>
                    <a:bodyPr/>
                    <a:lstStyle/>
                    <a:p>
                      <a:pPr algn="l" fontAlgn="b"/>
                      <a:r>
                        <a:rPr lang="fr-FR" sz="1800" b="1" i="0" u="none" strike="noStrike">
                          <a:solidFill>
                            <a:srgbClr val="000000"/>
                          </a:solidFill>
                          <a:effectLst/>
                          <a:latin typeface="Calibri"/>
                        </a:rPr>
                        <a:t>Superficies des dunes traitées</a:t>
                      </a:r>
                    </a:p>
                  </a:txBody>
                  <a:tcPr marL="9525" marR="9525" marT="9525" marB="0" anchor="b"/>
                </a:tc>
                <a:tc>
                  <a:txBody>
                    <a:bodyPr/>
                    <a:lstStyle/>
                    <a:p>
                      <a:pPr algn="l" fontAlgn="b"/>
                      <a:r>
                        <a:rPr lang="fr-FR" sz="1800" b="0" i="0" u="none" strike="noStrike" dirty="0">
                          <a:solidFill>
                            <a:srgbClr val="000000"/>
                          </a:solidFill>
                          <a:effectLst/>
                          <a:latin typeface="Calibri"/>
                        </a:rPr>
                        <a:t> </a:t>
                      </a:r>
                    </a:p>
                  </a:txBody>
                  <a:tcPr marL="9525" marR="9525" marT="9525" marB="0" anchor="b"/>
                </a:tc>
                <a:tc>
                  <a:txBody>
                    <a:bodyPr/>
                    <a:lstStyle/>
                    <a:p>
                      <a:pPr algn="l" fontAlgn="b"/>
                      <a:r>
                        <a:rPr lang="fr-FR" sz="1800" b="0" i="0" u="none" strike="noStrike">
                          <a:solidFill>
                            <a:srgbClr val="000000"/>
                          </a:solidFill>
                          <a:effectLst/>
                          <a:latin typeface="Calibri"/>
                        </a:rPr>
                        <a:t> </a:t>
                      </a:r>
                    </a:p>
                  </a:txBody>
                  <a:tcPr marL="9525" marR="9525" marT="9525" marB="0" anchor="b"/>
                </a:tc>
                <a:tc>
                  <a:txBody>
                    <a:bodyPr/>
                    <a:lstStyle/>
                    <a:p>
                      <a:pPr algn="r" fontAlgn="b"/>
                      <a:r>
                        <a:rPr lang="fr-FR" sz="1800" b="0" i="0" u="none" strike="noStrike">
                          <a:solidFill>
                            <a:srgbClr val="000000"/>
                          </a:solidFill>
                          <a:effectLst/>
                          <a:latin typeface="Calibri"/>
                        </a:rPr>
                        <a:t>3464</a:t>
                      </a:r>
                    </a:p>
                  </a:txBody>
                  <a:tcPr marL="9525" marR="9525" marT="9525" marB="0" anchor="b"/>
                </a:tc>
                <a:tc>
                  <a:txBody>
                    <a:bodyPr/>
                    <a:lstStyle/>
                    <a:p>
                      <a:pPr algn="r" fontAlgn="b"/>
                      <a:r>
                        <a:rPr lang="fr-FR" sz="1800" b="0" i="0" u="none" strike="noStrike">
                          <a:solidFill>
                            <a:srgbClr val="000000"/>
                          </a:solidFill>
                          <a:effectLst/>
                          <a:latin typeface="Calibri"/>
                        </a:rPr>
                        <a:t>4513</a:t>
                      </a:r>
                    </a:p>
                  </a:txBody>
                  <a:tcPr marL="9525" marR="9525" marT="9525" marB="0" anchor="b"/>
                </a:tc>
                <a:tc>
                  <a:txBody>
                    <a:bodyPr/>
                    <a:lstStyle/>
                    <a:p>
                      <a:pPr algn="r" fontAlgn="b"/>
                      <a:r>
                        <a:rPr lang="fr-FR" sz="1800" b="0" i="0" u="none" strike="noStrike" dirty="0">
                          <a:solidFill>
                            <a:srgbClr val="000000"/>
                          </a:solidFill>
                          <a:effectLst/>
                          <a:latin typeface="Calibri"/>
                        </a:rPr>
                        <a:t>3788</a:t>
                      </a:r>
                    </a:p>
                  </a:txBody>
                  <a:tcPr marL="9525" marR="9525" marT="9525" marB="0" anchor="b"/>
                </a:tc>
              </a:tr>
              <a:tr h="644181">
                <a:tc>
                  <a:txBody>
                    <a:bodyPr/>
                    <a:lstStyle/>
                    <a:p>
                      <a:pPr algn="l" fontAlgn="b"/>
                      <a:r>
                        <a:rPr lang="fr-FR" sz="1800" b="1" i="0" u="none" strike="noStrike" dirty="0">
                          <a:solidFill>
                            <a:srgbClr val="000000"/>
                          </a:solidFill>
                          <a:effectLst/>
                          <a:latin typeface="Calibri"/>
                        </a:rPr>
                        <a:t>Superficies des terres </a:t>
                      </a:r>
                      <a:r>
                        <a:rPr lang="fr-FR" sz="1800" b="1" i="0" u="none" strike="noStrike" dirty="0" smtClean="0">
                          <a:solidFill>
                            <a:srgbClr val="000000"/>
                          </a:solidFill>
                          <a:effectLst/>
                          <a:latin typeface="Calibri"/>
                        </a:rPr>
                        <a:t>dégradées et traitées</a:t>
                      </a:r>
                      <a:endParaRPr lang="fr-FR" sz="1800" b="1" i="0" u="none" strike="noStrike" dirty="0">
                        <a:solidFill>
                          <a:srgbClr val="000000"/>
                        </a:solidFill>
                        <a:effectLst/>
                        <a:latin typeface="Calibri"/>
                      </a:endParaRPr>
                    </a:p>
                  </a:txBody>
                  <a:tcPr marL="9525" marR="9525" marT="9525" marB="0" anchor="b"/>
                </a:tc>
                <a:tc>
                  <a:txBody>
                    <a:bodyPr/>
                    <a:lstStyle/>
                    <a:p>
                      <a:pPr algn="l" fontAlgn="b"/>
                      <a:r>
                        <a:rPr lang="fr-FR" sz="1800" b="0" i="0" u="none" strike="noStrike" dirty="0">
                          <a:solidFill>
                            <a:srgbClr val="000000"/>
                          </a:solidFill>
                          <a:effectLst/>
                          <a:latin typeface="Calibri"/>
                        </a:rPr>
                        <a:t> </a:t>
                      </a:r>
                    </a:p>
                  </a:txBody>
                  <a:tcPr marL="9525" marR="9525" marT="9525" marB="0" anchor="b"/>
                </a:tc>
                <a:tc>
                  <a:txBody>
                    <a:bodyPr/>
                    <a:lstStyle/>
                    <a:p>
                      <a:pPr algn="l" fontAlgn="b"/>
                      <a:r>
                        <a:rPr lang="fr-FR" sz="1800" b="0" i="0" u="none" strike="noStrike">
                          <a:solidFill>
                            <a:srgbClr val="000000"/>
                          </a:solidFill>
                          <a:effectLst/>
                          <a:latin typeface="Calibri"/>
                        </a:rPr>
                        <a:t> </a:t>
                      </a:r>
                    </a:p>
                  </a:txBody>
                  <a:tcPr marL="9525" marR="9525" marT="9525" marB="0" anchor="b"/>
                </a:tc>
                <a:tc>
                  <a:txBody>
                    <a:bodyPr/>
                    <a:lstStyle/>
                    <a:p>
                      <a:pPr algn="r" fontAlgn="b"/>
                      <a:r>
                        <a:rPr lang="fr-FR" sz="1800" b="0" i="0" u="none" strike="noStrike">
                          <a:solidFill>
                            <a:srgbClr val="000000"/>
                          </a:solidFill>
                          <a:effectLst/>
                          <a:latin typeface="Calibri"/>
                        </a:rPr>
                        <a:t>1841,3</a:t>
                      </a:r>
                    </a:p>
                  </a:txBody>
                  <a:tcPr marL="9525" marR="9525" marT="9525" marB="0" anchor="b"/>
                </a:tc>
                <a:tc>
                  <a:txBody>
                    <a:bodyPr/>
                    <a:lstStyle/>
                    <a:p>
                      <a:pPr algn="r" fontAlgn="b"/>
                      <a:r>
                        <a:rPr lang="fr-FR" sz="1800" b="0" i="0" u="none" strike="noStrike">
                          <a:solidFill>
                            <a:srgbClr val="000000"/>
                          </a:solidFill>
                          <a:effectLst/>
                          <a:latin typeface="Calibri"/>
                        </a:rPr>
                        <a:t>1269,3</a:t>
                      </a:r>
                    </a:p>
                  </a:txBody>
                  <a:tcPr marL="9525" marR="9525" marT="9525" marB="0" anchor="b"/>
                </a:tc>
                <a:tc>
                  <a:txBody>
                    <a:bodyPr/>
                    <a:lstStyle/>
                    <a:p>
                      <a:pPr algn="r" fontAlgn="b"/>
                      <a:r>
                        <a:rPr lang="fr-FR" sz="1800" b="0" i="0" u="none" strike="noStrike" dirty="0">
                          <a:solidFill>
                            <a:srgbClr val="000000"/>
                          </a:solidFill>
                          <a:effectLst/>
                          <a:latin typeface="Calibri"/>
                        </a:rPr>
                        <a:t>1593</a:t>
                      </a:r>
                    </a:p>
                  </a:txBody>
                  <a:tcPr marL="9525" marR="9525" marT="9525" marB="0" anchor="b"/>
                </a:tc>
              </a:tr>
            </a:tbl>
          </a:graphicData>
        </a:graphic>
      </p:graphicFrame>
    </p:spTree>
    <p:extLst>
      <p:ext uri="{BB962C8B-B14F-4D97-AF65-F5344CB8AC3E}">
        <p14:creationId xmlns:p14="http://schemas.microsoft.com/office/powerpoint/2010/main" val="3801625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5">
              <a:lumMod val="20000"/>
              <a:lumOff val="80000"/>
            </a:schemeClr>
          </a:solidFill>
          <a:ln w="57150">
            <a:solidFill>
              <a:schemeClr val="accent1"/>
            </a:solidFill>
          </a:ln>
        </p:spPr>
        <p:txBody>
          <a:bodyPr>
            <a:noAutofit/>
          </a:bodyPr>
          <a:lstStyle/>
          <a:p>
            <a:r>
              <a:rPr lang="fr-FR" sz="3600" b="1" dirty="0" smtClean="0"/>
              <a:t>DONNEES SECTORIELLES </a:t>
            </a:r>
            <a:endParaRPr lang="fr-FR" sz="3600" b="1" dirty="0">
              <a:solidFill>
                <a:schemeClr val="accent6">
                  <a:lumMod val="75000"/>
                </a:schemeClr>
              </a:solidFill>
            </a:endParaRPr>
          </a:p>
        </p:txBody>
      </p:sp>
      <p:sp>
        <p:nvSpPr>
          <p:cNvPr id="3" name="Espace réservé du contenu 2"/>
          <p:cNvSpPr>
            <a:spLocks noGrp="1"/>
          </p:cNvSpPr>
          <p:nvPr>
            <p:ph idx="1"/>
          </p:nvPr>
        </p:nvSpPr>
        <p:spPr>
          <a:xfrm>
            <a:off x="457200" y="1600200"/>
            <a:ext cx="8435280" cy="4925144"/>
          </a:xfrm>
        </p:spPr>
        <p:txBody>
          <a:bodyPr>
            <a:normAutofit/>
          </a:bodyPr>
          <a:lstStyle/>
          <a:p>
            <a:pPr marL="0" indent="0">
              <a:buNone/>
            </a:pPr>
            <a:r>
              <a:rPr lang="fr-FR" sz="4000" b="1" dirty="0" smtClean="0"/>
              <a:t> </a:t>
            </a:r>
            <a:endParaRPr lang="fr-FR" dirty="0" smtClean="0"/>
          </a:p>
          <a:p>
            <a:pPr marL="0" indent="0">
              <a:buNone/>
            </a:pPr>
            <a:endParaRPr lang="fr-FR" dirty="0" smtClean="0"/>
          </a:p>
          <a:p>
            <a:pPr marL="0" indent="0">
              <a:buNone/>
            </a:pP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4117726539"/>
              </p:ext>
            </p:extLst>
          </p:nvPr>
        </p:nvGraphicFramePr>
        <p:xfrm>
          <a:off x="395536" y="1821964"/>
          <a:ext cx="8424936" cy="5036036"/>
        </p:xfrm>
        <a:graphic>
          <a:graphicData uri="http://schemas.openxmlformats.org/drawingml/2006/table">
            <a:tbl>
              <a:tblPr firstRow="1" bandRow="1">
                <a:tableStyleId>{5C22544A-7EE6-4342-B048-85BDC9FD1C3A}</a:tableStyleId>
              </a:tblPr>
              <a:tblGrid>
                <a:gridCol w="3168352"/>
                <a:gridCol w="1872208"/>
                <a:gridCol w="2016224"/>
                <a:gridCol w="1368152"/>
              </a:tblGrid>
              <a:tr h="792088">
                <a:tc gridSpan="4">
                  <a:txBody>
                    <a:bodyPr/>
                    <a:lstStyle/>
                    <a:p>
                      <a:pPr algn="ctr"/>
                      <a:r>
                        <a:rPr lang="fr-FR" sz="2800" dirty="0" smtClean="0"/>
                        <a:t>ENVIRONNEMENT</a:t>
                      </a:r>
                      <a:endParaRPr lang="fr-FR" sz="2800"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792088">
                <a:tc>
                  <a:txBody>
                    <a:bodyPr/>
                    <a:lstStyle/>
                    <a:p>
                      <a:pPr algn="l" fontAlgn="b"/>
                      <a:r>
                        <a:rPr lang="fr-FR" sz="2800" b="1" i="0" u="none" strike="noStrike" dirty="0" err="1">
                          <a:solidFill>
                            <a:srgbClr val="000000"/>
                          </a:solidFill>
                          <a:effectLst/>
                          <a:latin typeface="Calibri"/>
                        </a:rPr>
                        <a:t>Peche</a:t>
                      </a:r>
                      <a:endParaRPr lang="fr-FR" sz="2800" b="1" i="0" u="none" strike="noStrike" dirty="0">
                        <a:solidFill>
                          <a:srgbClr val="000000"/>
                        </a:solidFill>
                        <a:effectLst/>
                        <a:latin typeface="Calibri"/>
                      </a:endParaRPr>
                    </a:p>
                  </a:txBody>
                  <a:tcPr marL="9525" marR="9525" marT="9525" marB="0" anchor="b"/>
                </a:tc>
                <a:tc>
                  <a:txBody>
                    <a:bodyPr/>
                    <a:lstStyle/>
                    <a:p>
                      <a:pPr algn="l" fontAlgn="b"/>
                      <a:r>
                        <a:rPr lang="fr-FR" sz="2800" b="0" i="0" u="none" strike="noStrike" dirty="0">
                          <a:solidFill>
                            <a:srgbClr val="000000"/>
                          </a:solidFill>
                          <a:effectLst/>
                          <a:latin typeface="Calibri"/>
                        </a:rPr>
                        <a:t>                               2 015   </a:t>
                      </a:r>
                    </a:p>
                  </a:txBody>
                  <a:tcPr marL="9525" marR="9525" marT="9525" marB="0" anchor="b"/>
                </a:tc>
                <a:tc>
                  <a:txBody>
                    <a:bodyPr/>
                    <a:lstStyle/>
                    <a:p>
                      <a:pPr algn="l" fontAlgn="b"/>
                      <a:r>
                        <a:rPr lang="fr-FR" sz="2800" b="0" i="0" u="none" strike="noStrike">
                          <a:solidFill>
                            <a:srgbClr val="000000"/>
                          </a:solidFill>
                          <a:effectLst/>
                          <a:latin typeface="Calibri"/>
                        </a:rPr>
                        <a:t>                                    2 016   </a:t>
                      </a:r>
                    </a:p>
                  </a:txBody>
                  <a:tcPr marL="9525" marR="9525" marT="9525" marB="0" anchor="b"/>
                </a:tc>
                <a:tc>
                  <a:txBody>
                    <a:bodyPr/>
                    <a:lstStyle/>
                    <a:p>
                      <a:pPr algn="l" fontAlgn="b"/>
                      <a:r>
                        <a:rPr lang="fr-FR" sz="2800" b="0" i="0" u="none" strike="noStrike">
                          <a:solidFill>
                            <a:srgbClr val="000000"/>
                          </a:solidFill>
                          <a:effectLst/>
                          <a:latin typeface="Calibri"/>
                        </a:rPr>
                        <a:t>                                       2 017   </a:t>
                      </a:r>
                    </a:p>
                  </a:txBody>
                  <a:tcPr marL="9525" marR="9525" marT="9525" marB="0" anchor="b"/>
                </a:tc>
              </a:tr>
              <a:tr h="792088">
                <a:tc>
                  <a:txBody>
                    <a:bodyPr/>
                    <a:lstStyle/>
                    <a:p>
                      <a:pPr algn="l" fontAlgn="b"/>
                      <a:r>
                        <a:rPr lang="fr-FR" sz="2800" b="1" i="0" u="none" strike="noStrike">
                          <a:solidFill>
                            <a:srgbClr val="000000"/>
                          </a:solidFill>
                          <a:effectLst/>
                          <a:latin typeface="Calibri"/>
                        </a:rPr>
                        <a:t>Capture </a:t>
                      </a:r>
                    </a:p>
                  </a:txBody>
                  <a:tcPr marL="9525" marR="9525" marT="9525" marB="0" anchor="b"/>
                </a:tc>
                <a:tc>
                  <a:txBody>
                    <a:bodyPr/>
                    <a:lstStyle/>
                    <a:p>
                      <a:pPr algn="l" fontAlgn="b"/>
                      <a:r>
                        <a:rPr lang="fr-FR" sz="2800" b="1" i="0" u="none" strike="noStrike" dirty="0">
                          <a:solidFill>
                            <a:srgbClr val="000000"/>
                          </a:solidFill>
                          <a:effectLst/>
                          <a:latin typeface="Calibri"/>
                        </a:rPr>
                        <a:t>                               7 350   </a:t>
                      </a:r>
                    </a:p>
                  </a:txBody>
                  <a:tcPr marL="9525" marR="9525" marT="9525" marB="0" anchor="b"/>
                </a:tc>
                <a:tc>
                  <a:txBody>
                    <a:bodyPr/>
                    <a:lstStyle/>
                    <a:p>
                      <a:pPr algn="l" fontAlgn="b"/>
                      <a:r>
                        <a:rPr lang="fr-FR" sz="2800" b="1" i="0" u="none" strike="noStrike" dirty="0">
                          <a:solidFill>
                            <a:srgbClr val="000000"/>
                          </a:solidFill>
                          <a:effectLst/>
                          <a:latin typeface="Calibri"/>
                        </a:rPr>
                        <a:t> </a:t>
                      </a:r>
                    </a:p>
                  </a:txBody>
                  <a:tcPr marL="9525" marR="9525" marT="9525" marB="0" anchor="b"/>
                </a:tc>
                <a:tc>
                  <a:txBody>
                    <a:bodyPr/>
                    <a:lstStyle/>
                    <a:p>
                      <a:pPr algn="l" fontAlgn="b"/>
                      <a:r>
                        <a:rPr lang="fr-FR" sz="2800" b="1" i="0" u="none" strike="noStrike">
                          <a:solidFill>
                            <a:srgbClr val="000000"/>
                          </a:solidFill>
                          <a:effectLst/>
                          <a:latin typeface="Calibri"/>
                        </a:rPr>
                        <a:t> </a:t>
                      </a:r>
                    </a:p>
                  </a:txBody>
                  <a:tcPr marL="9525" marR="9525" marT="9525" marB="0" anchor="b"/>
                </a:tc>
              </a:tr>
              <a:tr h="792088">
                <a:tc>
                  <a:txBody>
                    <a:bodyPr/>
                    <a:lstStyle/>
                    <a:p>
                      <a:pPr algn="l" fontAlgn="b"/>
                      <a:r>
                        <a:rPr lang="fr-FR" sz="2800" b="1" i="0" u="none" strike="noStrike">
                          <a:solidFill>
                            <a:srgbClr val="000000"/>
                          </a:solidFill>
                          <a:effectLst/>
                          <a:latin typeface="Calibri"/>
                        </a:rPr>
                        <a:t>Mares  </a:t>
                      </a:r>
                    </a:p>
                  </a:txBody>
                  <a:tcPr marL="9525" marR="9525" marT="9525" marB="0" anchor="b"/>
                </a:tc>
                <a:tc>
                  <a:txBody>
                    <a:bodyPr/>
                    <a:lstStyle/>
                    <a:p>
                      <a:pPr algn="l" fontAlgn="b"/>
                      <a:endParaRPr lang="fr-FR" sz="2800" b="0" i="0" u="none" strike="noStrike">
                        <a:solidFill>
                          <a:srgbClr val="000000"/>
                        </a:solidFill>
                        <a:effectLst/>
                        <a:latin typeface="Calibri"/>
                      </a:endParaRPr>
                    </a:p>
                  </a:txBody>
                  <a:tcPr marL="9525" marR="9525" marT="9525" marB="0" anchor="b"/>
                </a:tc>
                <a:tc>
                  <a:txBody>
                    <a:bodyPr/>
                    <a:lstStyle/>
                    <a:p>
                      <a:pPr algn="l" fontAlgn="b"/>
                      <a:endParaRPr lang="fr-FR" sz="2800" b="0" i="0" u="none" strike="noStrike" dirty="0">
                        <a:solidFill>
                          <a:srgbClr val="000000"/>
                        </a:solidFill>
                        <a:effectLst/>
                        <a:latin typeface="Calibri"/>
                      </a:endParaRPr>
                    </a:p>
                  </a:txBody>
                  <a:tcPr marL="9525" marR="9525" marT="9525" marB="0" anchor="b"/>
                </a:tc>
                <a:tc>
                  <a:txBody>
                    <a:bodyPr/>
                    <a:lstStyle/>
                    <a:p>
                      <a:pPr algn="l" fontAlgn="b"/>
                      <a:endParaRPr lang="fr-FR" sz="2800" b="0" i="0" u="none" strike="noStrike">
                        <a:solidFill>
                          <a:srgbClr val="000000"/>
                        </a:solidFill>
                        <a:effectLst/>
                        <a:latin typeface="Calibri"/>
                      </a:endParaRPr>
                    </a:p>
                  </a:txBody>
                  <a:tcPr marL="9525" marR="9525" marT="9525" marB="0" anchor="b"/>
                </a:tc>
              </a:tr>
              <a:tr h="792088">
                <a:tc>
                  <a:txBody>
                    <a:bodyPr/>
                    <a:lstStyle/>
                    <a:p>
                      <a:pPr algn="l" fontAlgn="b"/>
                      <a:r>
                        <a:rPr lang="fr-FR" sz="2800" b="1" i="0" u="none" strike="noStrike" dirty="0">
                          <a:solidFill>
                            <a:srgbClr val="000000"/>
                          </a:solidFill>
                          <a:effectLst/>
                          <a:latin typeface="Calibri"/>
                        </a:rPr>
                        <a:t>Mares permanentes</a:t>
                      </a:r>
                    </a:p>
                  </a:txBody>
                  <a:tcPr marL="9525" marR="9525" marT="9525" marB="0" anchor="b"/>
                </a:tc>
                <a:tc>
                  <a:txBody>
                    <a:bodyPr/>
                    <a:lstStyle/>
                    <a:p>
                      <a:pPr algn="l" fontAlgn="b"/>
                      <a:r>
                        <a:rPr lang="fr-FR" sz="2800" b="0" i="0" u="none" strike="noStrike">
                          <a:solidFill>
                            <a:srgbClr val="000000"/>
                          </a:solidFill>
                          <a:effectLst/>
                          <a:latin typeface="Calibri"/>
                        </a:rPr>
                        <a:t>                                     18   </a:t>
                      </a:r>
                    </a:p>
                  </a:txBody>
                  <a:tcPr marL="9525" marR="9525" marT="9525" marB="0" anchor="b"/>
                </a:tc>
                <a:tc>
                  <a:txBody>
                    <a:bodyPr/>
                    <a:lstStyle/>
                    <a:p>
                      <a:pPr algn="l" fontAlgn="b"/>
                      <a:r>
                        <a:rPr lang="fr-FR" sz="2800" b="0" i="0" u="none" strike="noStrike" dirty="0">
                          <a:solidFill>
                            <a:srgbClr val="000000"/>
                          </a:solidFill>
                          <a:effectLst/>
                          <a:latin typeface="Calibri"/>
                        </a:rPr>
                        <a:t>                                          18   </a:t>
                      </a:r>
                    </a:p>
                  </a:txBody>
                  <a:tcPr marL="9525" marR="9525" marT="9525" marB="0" anchor="b"/>
                </a:tc>
                <a:tc>
                  <a:txBody>
                    <a:bodyPr/>
                    <a:lstStyle/>
                    <a:p>
                      <a:pPr algn="l" fontAlgn="b"/>
                      <a:r>
                        <a:rPr lang="fr-FR" sz="2800" b="0" i="0" u="none" strike="noStrike">
                          <a:solidFill>
                            <a:srgbClr val="000000"/>
                          </a:solidFill>
                          <a:effectLst/>
                          <a:latin typeface="Calibri"/>
                        </a:rPr>
                        <a:t>                                             18   </a:t>
                      </a:r>
                    </a:p>
                  </a:txBody>
                  <a:tcPr marL="9525" marR="9525" marT="9525" marB="0" anchor="b"/>
                </a:tc>
              </a:tr>
              <a:tr h="792088">
                <a:tc>
                  <a:txBody>
                    <a:bodyPr/>
                    <a:lstStyle/>
                    <a:p>
                      <a:pPr algn="l" fontAlgn="b"/>
                      <a:r>
                        <a:rPr lang="fr-FR" sz="2800" b="1" i="0" u="none" strike="noStrike" dirty="0" smtClean="0">
                          <a:solidFill>
                            <a:srgbClr val="000000"/>
                          </a:solidFill>
                          <a:effectLst/>
                          <a:latin typeface="Calibri"/>
                        </a:rPr>
                        <a:t>Semi permanentes</a:t>
                      </a:r>
                      <a:endParaRPr lang="fr-FR" sz="2800" b="1" i="0" u="none" strike="noStrike" dirty="0">
                        <a:solidFill>
                          <a:srgbClr val="000000"/>
                        </a:solidFill>
                        <a:effectLst/>
                        <a:latin typeface="Calibri"/>
                      </a:endParaRPr>
                    </a:p>
                  </a:txBody>
                  <a:tcPr marL="9525" marR="9525" marT="9525" marB="0" anchor="b"/>
                </a:tc>
                <a:tc>
                  <a:txBody>
                    <a:bodyPr/>
                    <a:lstStyle/>
                    <a:p>
                      <a:pPr algn="l" fontAlgn="b"/>
                      <a:r>
                        <a:rPr lang="fr-FR" sz="2800" b="0" i="0" u="none" strike="noStrike">
                          <a:solidFill>
                            <a:srgbClr val="000000"/>
                          </a:solidFill>
                          <a:effectLst/>
                          <a:latin typeface="Calibri"/>
                        </a:rPr>
                        <a:t>                                     60   </a:t>
                      </a:r>
                    </a:p>
                  </a:txBody>
                  <a:tcPr marL="9525" marR="9525" marT="9525" marB="0" anchor="b"/>
                </a:tc>
                <a:tc>
                  <a:txBody>
                    <a:bodyPr/>
                    <a:lstStyle/>
                    <a:p>
                      <a:pPr algn="l" fontAlgn="b"/>
                      <a:r>
                        <a:rPr lang="fr-FR" sz="2800" b="0" i="0" u="none" strike="noStrike" dirty="0">
                          <a:solidFill>
                            <a:srgbClr val="000000"/>
                          </a:solidFill>
                          <a:effectLst/>
                          <a:latin typeface="Calibri"/>
                        </a:rPr>
                        <a:t>                                          60   </a:t>
                      </a:r>
                    </a:p>
                  </a:txBody>
                  <a:tcPr marL="9525" marR="9525" marT="9525" marB="0" anchor="b"/>
                </a:tc>
                <a:tc>
                  <a:txBody>
                    <a:bodyPr/>
                    <a:lstStyle/>
                    <a:p>
                      <a:pPr algn="l" fontAlgn="b"/>
                      <a:r>
                        <a:rPr lang="fr-FR" sz="2800" b="0" i="0" u="none" strike="noStrike" dirty="0">
                          <a:solidFill>
                            <a:srgbClr val="000000"/>
                          </a:solidFill>
                          <a:effectLst/>
                          <a:latin typeface="Calibri"/>
                        </a:rPr>
                        <a:t>                                             60   </a:t>
                      </a:r>
                    </a:p>
                  </a:txBody>
                  <a:tcPr marL="9525" marR="9525" marT="9525" marB="0" anchor="b"/>
                </a:tc>
              </a:tr>
            </a:tbl>
          </a:graphicData>
        </a:graphic>
      </p:graphicFrame>
    </p:spTree>
    <p:extLst>
      <p:ext uri="{BB962C8B-B14F-4D97-AF65-F5344CB8AC3E}">
        <p14:creationId xmlns:p14="http://schemas.microsoft.com/office/powerpoint/2010/main" val="10105236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5">
              <a:lumMod val="20000"/>
              <a:lumOff val="80000"/>
            </a:schemeClr>
          </a:solidFill>
          <a:ln w="57150">
            <a:solidFill>
              <a:schemeClr val="accent1"/>
            </a:solidFill>
          </a:ln>
        </p:spPr>
        <p:txBody>
          <a:bodyPr>
            <a:noAutofit/>
          </a:bodyPr>
          <a:lstStyle/>
          <a:p>
            <a:r>
              <a:rPr lang="fr-FR" sz="3600" b="1" dirty="0" smtClean="0"/>
              <a:t>SECURITE : INCIDENTS DE PROTECTION</a:t>
            </a:r>
            <a:endParaRPr lang="fr-FR" sz="3600" b="1" dirty="0">
              <a:solidFill>
                <a:schemeClr val="accent6">
                  <a:lumMod val="75000"/>
                </a:schemeClr>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2886785993"/>
              </p:ext>
            </p:extLst>
          </p:nvPr>
        </p:nvGraphicFramePr>
        <p:xfrm>
          <a:off x="0" y="1700808"/>
          <a:ext cx="9144000" cy="5676900"/>
        </p:xfrm>
        <a:graphic>
          <a:graphicData uri="http://schemas.openxmlformats.org/drawingml/2006/table">
            <a:tbl>
              <a:tblPr firstRow="1" bandRow="1">
                <a:tableStyleId>{5C22544A-7EE6-4342-B048-85BDC9FD1C3A}</a:tableStyleId>
              </a:tblPr>
              <a:tblGrid>
                <a:gridCol w="2133600"/>
                <a:gridCol w="2286000"/>
                <a:gridCol w="2438400"/>
                <a:gridCol w="2286000"/>
              </a:tblGrid>
              <a:tr h="298832">
                <a:tc gridSpan="4">
                  <a:txBody>
                    <a:bodyPr/>
                    <a:lstStyle/>
                    <a:p>
                      <a:pPr algn="ctr"/>
                      <a:r>
                        <a:rPr lang="fr-FR" sz="2800" dirty="0" smtClean="0"/>
                        <a:t>TYPOLOGIE</a:t>
                      </a:r>
                      <a:r>
                        <a:rPr lang="fr-FR" sz="2800" baseline="0" dirty="0" smtClean="0"/>
                        <a:t> DES  INCIDENTS</a:t>
                      </a:r>
                      <a:endParaRPr lang="fr-FR" sz="2800"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0840">
                <a:tc>
                  <a:txBody>
                    <a:bodyPr/>
                    <a:lstStyle/>
                    <a:p>
                      <a:pPr algn="l" fontAlgn="b"/>
                      <a:r>
                        <a:rPr lang="fr-FR" sz="2800" b="1" i="0" u="none" strike="noStrike" dirty="0">
                          <a:solidFill>
                            <a:srgbClr val="000000"/>
                          </a:solidFill>
                          <a:effectLst/>
                          <a:latin typeface="Calibri"/>
                        </a:rPr>
                        <a:t>Violation du droit à la liberté</a:t>
                      </a:r>
                    </a:p>
                  </a:txBody>
                  <a:tcPr marL="9525" marR="9525" marT="9525" marB="0" anchor="b"/>
                </a:tc>
                <a:tc>
                  <a:txBody>
                    <a:bodyPr/>
                    <a:lstStyle/>
                    <a:p>
                      <a:pPr algn="l" fontAlgn="b"/>
                      <a:r>
                        <a:rPr lang="fr-FR" sz="2800" b="1" i="0" u="none" strike="noStrike" dirty="0">
                          <a:solidFill>
                            <a:srgbClr val="000000"/>
                          </a:solidFill>
                          <a:effectLst/>
                          <a:latin typeface="Calibri"/>
                        </a:rPr>
                        <a:t>Violation du droit à l'intégrité physique</a:t>
                      </a:r>
                    </a:p>
                  </a:txBody>
                  <a:tcPr marL="9525" marR="9525" marT="9525" marB="0" anchor="b"/>
                </a:tc>
                <a:tc>
                  <a:txBody>
                    <a:bodyPr/>
                    <a:lstStyle/>
                    <a:p>
                      <a:pPr algn="l" fontAlgn="b"/>
                      <a:r>
                        <a:rPr lang="fr-FR" sz="2800" b="1" i="0" u="none" strike="noStrike" dirty="0">
                          <a:solidFill>
                            <a:srgbClr val="000000"/>
                          </a:solidFill>
                          <a:effectLst/>
                          <a:latin typeface="Calibri"/>
                        </a:rPr>
                        <a:t>Violation du droit à la propriété</a:t>
                      </a:r>
                    </a:p>
                  </a:txBody>
                  <a:tcPr marL="9525" marR="9525" marT="9525" marB="0" anchor="b"/>
                </a:tc>
                <a:tc>
                  <a:txBody>
                    <a:bodyPr/>
                    <a:lstStyle/>
                    <a:p>
                      <a:pPr algn="l" fontAlgn="b"/>
                      <a:r>
                        <a:rPr lang="fr-FR" sz="2800" b="1" i="0" u="none" strike="noStrike" dirty="0">
                          <a:solidFill>
                            <a:srgbClr val="000000"/>
                          </a:solidFill>
                          <a:effectLst/>
                          <a:latin typeface="Calibri"/>
                        </a:rPr>
                        <a:t>Violences sexuelles</a:t>
                      </a:r>
                    </a:p>
                  </a:txBody>
                  <a:tcPr marL="9525" marR="9525" marT="9525" marB="0" anchor="b"/>
                </a:tc>
              </a:tr>
              <a:tr h="370840">
                <a:tc>
                  <a:txBody>
                    <a:bodyPr/>
                    <a:lstStyle/>
                    <a:p>
                      <a:pPr algn="l" fontAlgn="b"/>
                      <a:r>
                        <a:rPr lang="fr-FR" sz="2800" b="0" i="0" u="none" strike="noStrike">
                          <a:solidFill>
                            <a:srgbClr val="000000"/>
                          </a:solidFill>
                          <a:effectLst/>
                          <a:latin typeface="Calibri"/>
                        </a:rPr>
                        <a:t> Arrestation arbitraires </a:t>
                      </a:r>
                    </a:p>
                  </a:txBody>
                  <a:tcPr marL="9525" marR="9525" marT="9525" marB="0" anchor="b"/>
                </a:tc>
                <a:tc>
                  <a:txBody>
                    <a:bodyPr/>
                    <a:lstStyle/>
                    <a:p>
                      <a:pPr algn="l" fontAlgn="b"/>
                      <a:r>
                        <a:rPr lang="fr-FR" sz="2800" b="0" i="0" u="none" strike="noStrike">
                          <a:solidFill>
                            <a:srgbClr val="000000"/>
                          </a:solidFill>
                          <a:effectLst/>
                          <a:latin typeface="Calibri"/>
                        </a:rPr>
                        <a:t> Homicide </a:t>
                      </a:r>
                    </a:p>
                  </a:txBody>
                  <a:tcPr marL="9525" marR="9525" marT="9525" marB="0" anchor="b"/>
                </a:tc>
                <a:tc>
                  <a:txBody>
                    <a:bodyPr/>
                    <a:lstStyle/>
                    <a:p>
                      <a:pPr algn="l" fontAlgn="b"/>
                      <a:r>
                        <a:rPr lang="fr-FR" sz="2400" b="0" i="0" u="none" strike="noStrike" dirty="0">
                          <a:solidFill>
                            <a:srgbClr val="000000"/>
                          </a:solidFill>
                          <a:effectLst/>
                          <a:latin typeface="Calibri"/>
                        </a:rPr>
                        <a:t>Vol et extorsion des biens</a:t>
                      </a:r>
                    </a:p>
                  </a:txBody>
                  <a:tcPr marL="9525" marR="9525" marT="9525" marB="0" anchor="b"/>
                </a:tc>
                <a:tc>
                  <a:txBody>
                    <a:bodyPr/>
                    <a:lstStyle/>
                    <a:p>
                      <a:pPr algn="l" fontAlgn="b"/>
                      <a:r>
                        <a:rPr lang="fr-FR" sz="2800" b="0" i="0" u="none" strike="noStrike" dirty="0">
                          <a:solidFill>
                            <a:srgbClr val="000000"/>
                          </a:solidFill>
                          <a:effectLst/>
                          <a:latin typeface="Calibri"/>
                        </a:rPr>
                        <a:t> Mariage forcé </a:t>
                      </a:r>
                    </a:p>
                  </a:txBody>
                  <a:tcPr marL="9525" marR="9525" marT="9525" marB="0" anchor="b"/>
                </a:tc>
              </a:tr>
              <a:tr h="370840">
                <a:tc>
                  <a:txBody>
                    <a:bodyPr/>
                    <a:lstStyle/>
                    <a:p>
                      <a:pPr algn="l" fontAlgn="b"/>
                      <a:r>
                        <a:rPr lang="fr-FR" sz="2800" b="0" i="0" u="none" strike="noStrike">
                          <a:solidFill>
                            <a:srgbClr val="000000"/>
                          </a:solidFill>
                          <a:effectLst/>
                          <a:latin typeface="Calibri"/>
                        </a:rPr>
                        <a:t> Enlèvement </a:t>
                      </a:r>
                    </a:p>
                  </a:txBody>
                  <a:tcPr marL="9525" marR="9525" marT="9525" marB="0" anchor="b"/>
                </a:tc>
                <a:tc>
                  <a:txBody>
                    <a:bodyPr/>
                    <a:lstStyle/>
                    <a:p>
                      <a:pPr algn="l" fontAlgn="b"/>
                      <a:r>
                        <a:rPr lang="fr-FR" sz="2800" b="0" i="0" u="none" strike="noStrike">
                          <a:solidFill>
                            <a:srgbClr val="000000"/>
                          </a:solidFill>
                          <a:effectLst/>
                          <a:latin typeface="Calibri"/>
                        </a:rPr>
                        <a:t> Coup et blessures </a:t>
                      </a:r>
                    </a:p>
                  </a:txBody>
                  <a:tcPr marL="9525" marR="9525" marT="9525" marB="0" anchor="b"/>
                </a:tc>
                <a:tc>
                  <a:txBody>
                    <a:bodyPr/>
                    <a:lstStyle/>
                    <a:p>
                      <a:pPr algn="l" fontAlgn="b"/>
                      <a:r>
                        <a:rPr lang="fr-FR" sz="2800" b="0" i="0" u="none" strike="noStrike" dirty="0">
                          <a:solidFill>
                            <a:srgbClr val="000000"/>
                          </a:solidFill>
                          <a:effectLst/>
                          <a:latin typeface="Calibri"/>
                        </a:rPr>
                        <a:t>Grossesse précoce/sexe de survie</a:t>
                      </a:r>
                    </a:p>
                  </a:txBody>
                  <a:tcPr marL="9525" marR="9525" marT="9525" marB="0" anchor="b"/>
                </a:tc>
                <a:tc>
                  <a:txBody>
                    <a:bodyPr/>
                    <a:lstStyle/>
                    <a:p>
                      <a:pPr algn="l" fontAlgn="b"/>
                      <a:r>
                        <a:rPr lang="fr-FR" sz="2800" b="0" i="0" u="none" strike="noStrike" dirty="0">
                          <a:solidFill>
                            <a:srgbClr val="000000"/>
                          </a:solidFill>
                          <a:effectLst/>
                          <a:latin typeface="Calibri"/>
                        </a:rPr>
                        <a:t>Violences psychologiques</a:t>
                      </a:r>
                    </a:p>
                  </a:txBody>
                  <a:tcPr marL="9525" marR="9525" marT="9525" marB="0" anchor="b"/>
                </a:tc>
              </a:tr>
              <a:tr h="370840">
                <a:tc>
                  <a:txBody>
                    <a:bodyPr/>
                    <a:lstStyle/>
                    <a:p>
                      <a:pPr algn="l" fontAlgn="b"/>
                      <a:r>
                        <a:rPr lang="fr-FR" sz="2800" b="0" i="0" u="none" strike="noStrike" dirty="0">
                          <a:solidFill>
                            <a:srgbClr val="000000"/>
                          </a:solidFill>
                          <a:effectLst/>
                          <a:latin typeface="Calibri"/>
                        </a:rPr>
                        <a:t>   </a:t>
                      </a:r>
                    </a:p>
                  </a:txBody>
                  <a:tcPr marL="9525" marR="9525" marT="9525" marB="0" anchor="b"/>
                </a:tc>
                <a:tc>
                  <a:txBody>
                    <a:bodyPr/>
                    <a:lstStyle/>
                    <a:p>
                      <a:pPr algn="l" fontAlgn="b"/>
                      <a:r>
                        <a:rPr lang="fr-FR" sz="2800" b="0" i="0" u="none" strike="noStrike" dirty="0">
                          <a:solidFill>
                            <a:srgbClr val="000000"/>
                          </a:solidFill>
                          <a:effectLst/>
                          <a:latin typeface="Calibri"/>
                        </a:rPr>
                        <a:t> </a:t>
                      </a:r>
                    </a:p>
                  </a:txBody>
                  <a:tcPr marL="9525" marR="9525" marT="9525" marB="0" anchor="b"/>
                </a:tc>
                <a:tc>
                  <a:txBody>
                    <a:bodyPr/>
                    <a:lstStyle/>
                    <a:p>
                      <a:pPr algn="l" fontAlgn="b"/>
                      <a:r>
                        <a:rPr lang="fr-FR" sz="2800" b="0" i="0" u="none" strike="noStrike" dirty="0" smtClean="0">
                          <a:solidFill>
                            <a:srgbClr val="000000"/>
                          </a:solidFill>
                          <a:effectLst/>
                          <a:latin typeface="+mn-lt"/>
                        </a:rPr>
                        <a:t>Déguerpissement /Taxes illégales </a:t>
                      </a:r>
                      <a:endParaRPr lang="fr-FR" sz="2800" b="0" i="0" u="none" strike="noStrike" dirty="0">
                        <a:solidFill>
                          <a:srgbClr val="000000"/>
                        </a:solidFill>
                        <a:effectLst/>
                        <a:latin typeface="Calibri"/>
                      </a:endParaRPr>
                    </a:p>
                  </a:txBody>
                  <a:tcPr marL="9525" marR="9525" marT="9525" marB="0" anchor="b"/>
                </a:tc>
                <a:tc>
                  <a:txBody>
                    <a:bodyPr/>
                    <a:lstStyle/>
                    <a:p>
                      <a:pPr algn="l" fontAlgn="b"/>
                      <a:r>
                        <a:rPr lang="fr-FR" sz="2800" b="0" i="0" u="none" strike="noStrike" dirty="0">
                          <a:solidFill>
                            <a:srgbClr val="000000"/>
                          </a:solidFill>
                          <a:effectLst/>
                          <a:latin typeface="Calibri"/>
                        </a:rPr>
                        <a:t> </a:t>
                      </a:r>
                    </a:p>
                  </a:txBody>
                  <a:tcPr marL="9525" marR="9525" marT="9525" marB="0" anchor="b"/>
                </a:tc>
              </a:tr>
            </a:tbl>
          </a:graphicData>
        </a:graphic>
      </p:graphicFrame>
    </p:spTree>
    <p:extLst>
      <p:ext uri="{BB962C8B-B14F-4D97-AF65-F5344CB8AC3E}">
        <p14:creationId xmlns:p14="http://schemas.microsoft.com/office/powerpoint/2010/main" val="1623859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INCIDENTS DE 2017-JUIN 2021</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974079570"/>
              </p:ext>
            </p:extLst>
          </p:nvPr>
        </p:nvGraphicFramePr>
        <p:xfrm>
          <a:off x="179512" y="2420888"/>
          <a:ext cx="8507287" cy="2788276"/>
        </p:xfrm>
        <a:graphic>
          <a:graphicData uri="http://schemas.openxmlformats.org/drawingml/2006/table">
            <a:tbl>
              <a:tblPr firstRow="1" bandRow="1">
                <a:tableStyleId>{5C22544A-7EE6-4342-B048-85BDC9FD1C3A}</a:tableStyleId>
              </a:tblPr>
              <a:tblGrid>
                <a:gridCol w="1584176"/>
                <a:gridCol w="1106275"/>
                <a:gridCol w="1265442"/>
                <a:gridCol w="1191004"/>
                <a:gridCol w="1265442"/>
                <a:gridCol w="1042128"/>
                <a:gridCol w="1052820"/>
              </a:tblGrid>
              <a:tr h="124193">
                <a:tc>
                  <a:txBody>
                    <a:bodyPr/>
                    <a:lstStyle/>
                    <a:p>
                      <a:r>
                        <a:rPr lang="fr-FR" sz="2800" dirty="0" smtClean="0"/>
                        <a:t>Année</a:t>
                      </a:r>
                      <a:endParaRPr lang="fr-FR" sz="2800" dirty="0"/>
                    </a:p>
                  </a:txBody>
                  <a:tcPr/>
                </a:tc>
                <a:tc>
                  <a:txBody>
                    <a:bodyPr/>
                    <a:lstStyle/>
                    <a:p>
                      <a:r>
                        <a:rPr lang="fr-FR" sz="2800" dirty="0" smtClean="0"/>
                        <a:t>2017</a:t>
                      </a:r>
                      <a:endParaRPr lang="fr-FR" sz="2800" dirty="0"/>
                    </a:p>
                  </a:txBody>
                  <a:tcPr/>
                </a:tc>
                <a:tc>
                  <a:txBody>
                    <a:bodyPr/>
                    <a:lstStyle/>
                    <a:p>
                      <a:r>
                        <a:rPr lang="fr-FR" sz="2800" dirty="0" smtClean="0"/>
                        <a:t>2018</a:t>
                      </a:r>
                      <a:endParaRPr lang="fr-FR" sz="2800" dirty="0"/>
                    </a:p>
                  </a:txBody>
                  <a:tcPr/>
                </a:tc>
                <a:tc>
                  <a:txBody>
                    <a:bodyPr/>
                    <a:lstStyle/>
                    <a:p>
                      <a:r>
                        <a:rPr lang="fr-FR" sz="2800" dirty="0" smtClean="0"/>
                        <a:t>2019</a:t>
                      </a:r>
                      <a:endParaRPr lang="fr-FR" sz="2800" dirty="0"/>
                    </a:p>
                  </a:txBody>
                  <a:tcPr/>
                </a:tc>
                <a:tc>
                  <a:txBody>
                    <a:bodyPr/>
                    <a:lstStyle/>
                    <a:p>
                      <a:r>
                        <a:rPr lang="fr-FR" sz="2800" dirty="0" smtClean="0"/>
                        <a:t>2020</a:t>
                      </a:r>
                      <a:endParaRPr lang="fr-FR" sz="2800" dirty="0"/>
                    </a:p>
                  </a:txBody>
                  <a:tcPr/>
                </a:tc>
                <a:tc>
                  <a:txBody>
                    <a:bodyPr/>
                    <a:lstStyle/>
                    <a:p>
                      <a:r>
                        <a:rPr lang="fr-FR" sz="2800" dirty="0" smtClean="0"/>
                        <a:t>Juin 2021</a:t>
                      </a:r>
                      <a:endParaRPr lang="fr-FR" sz="2800" dirty="0"/>
                    </a:p>
                  </a:txBody>
                  <a:tcPr/>
                </a:tc>
                <a:tc>
                  <a:txBody>
                    <a:bodyPr/>
                    <a:lstStyle/>
                    <a:p>
                      <a:r>
                        <a:rPr lang="fr-FR" sz="2800" dirty="0" smtClean="0"/>
                        <a:t>Total</a:t>
                      </a:r>
                      <a:endParaRPr lang="fr-FR" sz="2800" dirty="0"/>
                    </a:p>
                  </a:txBody>
                  <a:tcPr/>
                </a:tc>
              </a:tr>
              <a:tr h="1843396">
                <a:tc>
                  <a:txBody>
                    <a:bodyPr/>
                    <a:lstStyle/>
                    <a:p>
                      <a:r>
                        <a:rPr lang="fr-FR" sz="2800" dirty="0" smtClean="0"/>
                        <a:t>incidents</a:t>
                      </a:r>
                      <a:endParaRPr lang="fr-FR" sz="2800" dirty="0"/>
                    </a:p>
                  </a:txBody>
                  <a:tcPr/>
                </a:tc>
                <a:tc>
                  <a:txBody>
                    <a:bodyPr/>
                    <a:lstStyle/>
                    <a:p>
                      <a:r>
                        <a:rPr lang="fr-FR" sz="2800" dirty="0" smtClean="0"/>
                        <a:t>777</a:t>
                      </a:r>
                      <a:endParaRPr lang="fr-FR" sz="2800" dirty="0"/>
                    </a:p>
                  </a:txBody>
                  <a:tcPr/>
                </a:tc>
                <a:tc>
                  <a:txBody>
                    <a:bodyPr/>
                    <a:lstStyle/>
                    <a:p>
                      <a:r>
                        <a:rPr lang="fr-FR" sz="2800" dirty="0" smtClean="0"/>
                        <a:t>609</a:t>
                      </a:r>
                      <a:endParaRPr lang="fr-FR" sz="2800" dirty="0"/>
                    </a:p>
                  </a:txBody>
                  <a:tcPr/>
                </a:tc>
                <a:tc>
                  <a:txBody>
                    <a:bodyPr/>
                    <a:lstStyle/>
                    <a:p>
                      <a:r>
                        <a:rPr lang="fr-FR" sz="2800" dirty="0" smtClean="0"/>
                        <a:t>712</a:t>
                      </a:r>
                      <a:endParaRPr lang="fr-FR" sz="2800" dirty="0"/>
                    </a:p>
                  </a:txBody>
                  <a:tcPr/>
                </a:tc>
                <a:tc>
                  <a:txBody>
                    <a:bodyPr/>
                    <a:lstStyle/>
                    <a:p>
                      <a:r>
                        <a:rPr lang="fr-FR" sz="2800" dirty="0" smtClean="0"/>
                        <a:t>521</a:t>
                      </a:r>
                      <a:endParaRPr lang="fr-FR" sz="2800" dirty="0"/>
                    </a:p>
                  </a:txBody>
                  <a:tcPr/>
                </a:tc>
                <a:tc>
                  <a:txBody>
                    <a:bodyPr/>
                    <a:lstStyle/>
                    <a:p>
                      <a:r>
                        <a:rPr lang="fr-FR" sz="2800" dirty="0" smtClean="0"/>
                        <a:t>1163</a:t>
                      </a:r>
                      <a:endParaRPr lang="fr-FR" sz="2800" dirty="0"/>
                    </a:p>
                  </a:txBody>
                  <a:tcPr/>
                </a:tc>
                <a:tc>
                  <a:txBody>
                    <a:bodyPr/>
                    <a:lstStyle/>
                    <a:p>
                      <a:r>
                        <a:rPr lang="fr-FR" sz="2800" dirty="0" smtClean="0"/>
                        <a:t>3782</a:t>
                      </a:r>
                      <a:endParaRPr lang="fr-FR" sz="2800" dirty="0"/>
                    </a:p>
                  </a:txBody>
                  <a:tcPr/>
                </a:tc>
              </a:tr>
            </a:tbl>
          </a:graphicData>
        </a:graphic>
      </p:graphicFrame>
    </p:spTree>
    <p:extLst>
      <p:ext uri="{BB962C8B-B14F-4D97-AF65-F5344CB8AC3E}">
        <p14:creationId xmlns:p14="http://schemas.microsoft.com/office/powerpoint/2010/main" val="4123209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SITUATION PAR COMMUNE</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494556350"/>
              </p:ext>
            </p:extLst>
          </p:nvPr>
        </p:nvGraphicFramePr>
        <p:xfrm>
          <a:off x="467544" y="1268760"/>
          <a:ext cx="8208912" cy="5589246"/>
        </p:xfrm>
        <a:graphic>
          <a:graphicData uri="http://schemas.openxmlformats.org/drawingml/2006/table">
            <a:tbl>
              <a:tblPr firstRow="1" bandRow="1">
                <a:tableStyleId>{5C22544A-7EE6-4342-B048-85BDC9FD1C3A}</a:tableStyleId>
              </a:tblPr>
              <a:tblGrid>
                <a:gridCol w="4104456"/>
                <a:gridCol w="4104456"/>
              </a:tblGrid>
              <a:tr h="429942">
                <a:tc>
                  <a:txBody>
                    <a:bodyPr/>
                    <a:lstStyle/>
                    <a:p>
                      <a:r>
                        <a:rPr lang="fr-FR" sz="2000" dirty="0" smtClean="0"/>
                        <a:t>COMMUNES</a:t>
                      </a:r>
                      <a:endParaRPr lang="fr-FR" sz="2000" dirty="0"/>
                    </a:p>
                  </a:txBody>
                  <a:tcPr/>
                </a:tc>
                <a:tc>
                  <a:txBody>
                    <a:bodyPr/>
                    <a:lstStyle/>
                    <a:p>
                      <a:pPr algn="ctr"/>
                      <a:r>
                        <a:rPr lang="fr-FR" sz="2000" dirty="0" smtClean="0"/>
                        <a:t>NOMBRE</a:t>
                      </a:r>
                      <a:endParaRPr lang="fr-FR" sz="2000" dirty="0"/>
                    </a:p>
                  </a:txBody>
                  <a:tcPr/>
                </a:tc>
              </a:tr>
              <a:tr h="429942">
                <a:tc>
                  <a:txBody>
                    <a:bodyPr/>
                    <a:lstStyle/>
                    <a:p>
                      <a:r>
                        <a:rPr lang="fr-FR" sz="2000" dirty="0" smtClean="0">
                          <a:solidFill>
                            <a:srgbClr val="FF0000"/>
                          </a:solidFill>
                        </a:rPr>
                        <a:t>BOSSO</a:t>
                      </a:r>
                      <a:endParaRPr lang="fr-FR" sz="2000" dirty="0">
                        <a:solidFill>
                          <a:srgbClr val="FF0000"/>
                        </a:solidFill>
                      </a:endParaRPr>
                    </a:p>
                  </a:txBody>
                  <a:tcPr/>
                </a:tc>
                <a:tc>
                  <a:txBody>
                    <a:bodyPr/>
                    <a:lstStyle/>
                    <a:p>
                      <a:pPr algn="ctr"/>
                      <a:r>
                        <a:rPr lang="fr-FR" sz="2000" dirty="0" smtClean="0">
                          <a:solidFill>
                            <a:srgbClr val="FF0000"/>
                          </a:solidFill>
                        </a:rPr>
                        <a:t>261</a:t>
                      </a:r>
                      <a:endParaRPr lang="fr-FR" sz="2000" dirty="0">
                        <a:solidFill>
                          <a:srgbClr val="FF0000"/>
                        </a:solidFill>
                      </a:endParaRPr>
                    </a:p>
                  </a:txBody>
                  <a:tcPr/>
                </a:tc>
              </a:tr>
              <a:tr h="429942">
                <a:tc>
                  <a:txBody>
                    <a:bodyPr/>
                    <a:lstStyle/>
                    <a:p>
                      <a:r>
                        <a:rPr lang="fr-FR" sz="2000" dirty="0" smtClean="0">
                          <a:solidFill>
                            <a:srgbClr val="FF0000"/>
                          </a:solidFill>
                        </a:rPr>
                        <a:t>CHETIMARI</a:t>
                      </a:r>
                      <a:endParaRPr lang="fr-FR" sz="2000" dirty="0">
                        <a:solidFill>
                          <a:srgbClr val="FF0000"/>
                        </a:solidFill>
                      </a:endParaRPr>
                    </a:p>
                  </a:txBody>
                  <a:tcPr/>
                </a:tc>
                <a:tc>
                  <a:txBody>
                    <a:bodyPr/>
                    <a:lstStyle/>
                    <a:p>
                      <a:pPr algn="ctr"/>
                      <a:r>
                        <a:rPr lang="fr-FR" sz="2000" dirty="0" smtClean="0">
                          <a:solidFill>
                            <a:srgbClr val="FF0000"/>
                          </a:solidFill>
                        </a:rPr>
                        <a:t>379</a:t>
                      </a:r>
                      <a:endParaRPr lang="fr-FR" sz="2000" dirty="0">
                        <a:solidFill>
                          <a:srgbClr val="FF0000"/>
                        </a:solidFill>
                      </a:endParaRPr>
                    </a:p>
                  </a:txBody>
                  <a:tcPr/>
                </a:tc>
              </a:tr>
              <a:tr h="429942">
                <a:tc>
                  <a:txBody>
                    <a:bodyPr/>
                    <a:lstStyle/>
                    <a:p>
                      <a:r>
                        <a:rPr lang="fr-FR" sz="2000" dirty="0" smtClean="0">
                          <a:solidFill>
                            <a:srgbClr val="FF0000"/>
                          </a:solidFill>
                        </a:rPr>
                        <a:t>DIFFA</a:t>
                      </a:r>
                      <a:endParaRPr lang="fr-FR" sz="2000" dirty="0">
                        <a:solidFill>
                          <a:srgbClr val="FF0000"/>
                        </a:solidFill>
                      </a:endParaRPr>
                    </a:p>
                  </a:txBody>
                  <a:tcPr/>
                </a:tc>
                <a:tc>
                  <a:txBody>
                    <a:bodyPr/>
                    <a:lstStyle/>
                    <a:p>
                      <a:pPr algn="ctr"/>
                      <a:r>
                        <a:rPr lang="fr-FR" sz="2000" dirty="0" smtClean="0">
                          <a:solidFill>
                            <a:srgbClr val="FF0000"/>
                          </a:solidFill>
                        </a:rPr>
                        <a:t>1005</a:t>
                      </a:r>
                      <a:endParaRPr lang="fr-FR" sz="2000" dirty="0">
                        <a:solidFill>
                          <a:srgbClr val="FF0000"/>
                        </a:solidFill>
                      </a:endParaRPr>
                    </a:p>
                  </a:txBody>
                  <a:tcPr/>
                </a:tc>
              </a:tr>
              <a:tr h="429942">
                <a:tc>
                  <a:txBody>
                    <a:bodyPr/>
                    <a:lstStyle/>
                    <a:p>
                      <a:r>
                        <a:rPr lang="fr-FR" sz="2000" dirty="0" smtClean="0">
                          <a:solidFill>
                            <a:srgbClr val="FF0000"/>
                          </a:solidFill>
                        </a:rPr>
                        <a:t>FOULATARI</a:t>
                      </a:r>
                      <a:endParaRPr lang="fr-FR" sz="2000" dirty="0">
                        <a:solidFill>
                          <a:srgbClr val="FF0000"/>
                        </a:solidFill>
                      </a:endParaRPr>
                    </a:p>
                  </a:txBody>
                  <a:tcPr/>
                </a:tc>
                <a:tc>
                  <a:txBody>
                    <a:bodyPr/>
                    <a:lstStyle/>
                    <a:p>
                      <a:pPr algn="ctr"/>
                      <a:r>
                        <a:rPr lang="fr-FR" sz="2000" dirty="0" smtClean="0">
                          <a:solidFill>
                            <a:srgbClr val="FF0000"/>
                          </a:solidFill>
                        </a:rPr>
                        <a:t>20</a:t>
                      </a:r>
                      <a:endParaRPr lang="fr-FR" sz="2000" dirty="0">
                        <a:solidFill>
                          <a:srgbClr val="FF0000"/>
                        </a:solidFill>
                      </a:endParaRPr>
                    </a:p>
                  </a:txBody>
                  <a:tcPr/>
                </a:tc>
              </a:tr>
              <a:tr h="429942">
                <a:tc>
                  <a:txBody>
                    <a:bodyPr/>
                    <a:lstStyle/>
                    <a:p>
                      <a:r>
                        <a:rPr lang="fr-FR" sz="2000" dirty="0" smtClean="0">
                          <a:solidFill>
                            <a:srgbClr val="FF0000"/>
                          </a:solidFill>
                        </a:rPr>
                        <a:t>GOUDOUMARIA</a:t>
                      </a:r>
                      <a:endParaRPr lang="fr-FR" sz="2000" dirty="0">
                        <a:solidFill>
                          <a:srgbClr val="FF0000"/>
                        </a:solidFill>
                      </a:endParaRPr>
                    </a:p>
                  </a:txBody>
                  <a:tcPr/>
                </a:tc>
                <a:tc>
                  <a:txBody>
                    <a:bodyPr/>
                    <a:lstStyle/>
                    <a:p>
                      <a:pPr algn="ctr"/>
                      <a:r>
                        <a:rPr lang="fr-FR" sz="2000" dirty="0" smtClean="0">
                          <a:solidFill>
                            <a:srgbClr val="FF0000"/>
                          </a:solidFill>
                        </a:rPr>
                        <a:t>23</a:t>
                      </a:r>
                      <a:endParaRPr lang="fr-FR" sz="2000" dirty="0">
                        <a:solidFill>
                          <a:srgbClr val="FF0000"/>
                        </a:solidFill>
                      </a:endParaRPr>
                    </a:p>
                  </a:txBody>
                  <a:tcPr/>
                </a:tc>
              </a:tr>
              <a:tr h="429942">
                <a:tc>
                  <a:txBody>
                    <a:bodyPr/>
                    <a:lstStyle/>
                    <a:p>
                      <a:r>
                        <a:rPr lang="fr-FR" sz="2000" dirty="0" smtClean="0">
                          <a:solidFill>
                            <a:srgbClr val="FF0000"/>
                          </a:solidFill>
                        </a:rPr>
                        <a:t>GUESKEROU</a:t>
                      </a:r>
                      <a:endParaRPr lang="fr-FR" sz="2000" dirty="0">
                        <a:solidFill>
                          <a:srgbClr val="FF0000"/>
                        </a:solidFill>
                      </a:endParaRPr>
                    </a:p>
                  </a:txBody>
                  <a:tcPr/>
                </a:tc>
                <a:tc>
                  <a:txBody>
                    <a:bodyPr/>
                    <a:lstStyle/>
                    <a:p>
                      <a:pPr algn="ctr"/>
                      <a:r>
                        <a:rPr lang="fr-FR" sz="2000" dirty="0" smtClean="0">
                          <a:solidFill>
                            <a:srgbClr val="FF0000"/>
                          </a:solidFill>
                        </a:rPr>
                        <a:t>779</a:t>
                      </a:r>
                      <a:endParaRPr lang="fr-FR" sz="2000" dirty="0">
                        <a:solidFill>
                          <a:srgbClr val="FF0000"/>
                        </a:solidFill>
                      </a:endParaRPr>
                    </a:p>
                  </a:txBody>
                  <a:tcPr/>
                </a:tc>
              </a:tr>
              <a:tr h="429942">
                <a:tc>
                  <a:txBody>
                    <a:bodyPr/>
                    <a:lstStyle/>
                    <a:p>
                      <a:r>
                        <a:rPr lang="fr-FR" sz="2000" dirty="0" smtClean="0">
                          <a:solidFill>
                            <a:srgbClr val="FF0000"/>
                          </a:solidFill>
                        </a:rPr>
                        <a:t>KABLEWA</a:t>
                      </a:r>
                      <a:endParaRPr lang="fr-FR" sz="2000" dirty="0">
                        <a:solidFill>
                          <a:srgbClr val="FF0000"/>
                        </a:solidFill>
                      </a:endParaRPr>
                    </a:p>
                  </a:txBody>
                  <a:tcPr/>
                </a:tc>
                <a:tc>
                  <a:txBody>
                    <a:bodyPr/>
                    <a:lstStyle/>
                    <a:p>
                      <a:pPr algn="ctr"/>
                      <a:r>
                        <a:rPr lang="fr-FR" sz="2000" dirty="0" smtClean="0">
                          <a:solidFill>
                            <a:srgbClr val="FF0000"/>
                          </a:solidFill>
                        </a:rPr>
                        <a:t>148</a:t>
                      </a:r>
                      <a:endParaRPr lang="fr-FR" sz="2000" dirty="0">
                        <a:solidFill>
                          <a:srgbClr val="FF0000"/>
                        </a:solidFill>
                      </a:endParaRPr>
                    </a:p>
                  </a:txBody>
                  <a:tcPr/>
                </a:tc>
              </a:tr>
              <a:tr h="429942">
                <a:tc>
                  <a:txBody>
                    <a:bodyPr/>
                    <a:lstStyle/>
                    <a:p>
                      <a:r>
                        <a:rPr lang="fr-FR" sz="2000" dirty="0" smtClean="0">
                          <a:solidFill>
                            <a:srgbClr val="FF0000"/>
                          </a:solidFill>
                        </a:rPr>
                        <a:t>MAINE SOROA</a:t>
                      </a:r>
                      <a:endParaRPr lang="fr-FR" sz="2000" dirty="0">
                        <a:solidFill>
                          <a:srgbClr val="FF0000"/>
                        </a:solidFill>
                      </a:endParaRPr>
                    </a:p>
                  </a:txBody>
                  <a:tcPr/>
                </a:tc>
                <a:tc>
                  <a:txBody>
                    <a:bodyPr/>
                    <a:lstStyle/>
                    <a:p>
                      <a:pPr algn="ctr"/>
                      <a:r>
                        <a:rPr lang="fr-FR" sz="2000" dirty="0" smtClean="0">
                          <a:solidFill>
                            <a:srgbClr val="FF0000"/>
                          </a:solidFill>
                        </a:rPr>
                        <a:t>163</a:t>
                      </a:r>
                      <a:endParaRPr lang="fr-FR" sz="2000" dirty="0">
                        <a:solidFill>
                          <a:srgbClr val="FF0000"/>
                        </a:solidFill>
                      </a:endParaRPr>
                    </a:p>
                  </a:txBody>
                  <a:tcPr/>
                </a:tc>
              </a:tr>
              <a:tr h="429942">
                <a:tc>
                  <a:txBody>
                    <a:bodyPr/>
                    <a:lstStyle/>
                    <a:p>
                      <a:r>
                        <a:rPr lang="fr-FR" sz="2000" dirty="0" smtClean="0">
                          <a:solidFill>
                            <a:srgbClr val="FF0000"/>
                          </a:solidFill>
                        </a:rPr>
                        <a:t>N’GUELBEYLI</a:t>
                      </a:r>
                      <a:endParaRPr lang="fr-FR" sz="2000" dirty="0">
                        <a:solidFill>
                          <a:srgbClr val="FF0000"/>
                        </a:solidFill>
                      </a:endParaRPr>
                    </a:p>
                  </a:txBody>
                  <a:tcPr/>
                </a:tc>
                <a:tc>
                  <a:txBody>
                    <a:bodyPr/>
                    <a:lstStyle/>
                    <a:p>
                      <a:pPr algn="ctr"/>
                      <a:r>
                        <a:rPr lang="fr-FR" sz="2000" dirty="0" smtClean="0">
                          <a:solidFill>
                            <a:srgbClr val="FF0000"/>
                          </a:solidFill>
                        </a:rPr>
                        <a:t>2</a:t>
                      </a:r>
                      <a:endParaRPr lang="fr-FR" sz="2000" dirty="0">
                        <a:solidFill>
                          <a:srgbClr val="FF0000"/>
                        </a:solidFill>
                      </a:endParaRPr>
                    </a:p>
                  </a:txBody>
                  <a:tcPr/>
                </a:tc>
              </a:tr>
              <a:tr h="429942">
                <a:tc>
                  <a:txBody>
                    <a:bodyPr/>
                    <a:lstStyle/>
                    <a:p>
                      <a:r>
                        <a:rPr lang="fr-FR" sz="2000" dirty="0" smtClean="0">
                          <a:solidFill>
                            <a:srgbClr val="FF0000"/>
                          </a:solidFill>
                        </a:rPr>
                        <a:t>N’GUIGMI</a:t>
                      </a:r>
                      <a:endParaRPr lang="fr-FR" sz="2000" dirty="0">
                        <a:solidFill>
                          <a:srgbClr val="FF0000"/>
                        </a:solidFill>
                      </a:endParaRPr>
                    </a:p>
                  </a:txBody>
                  <a:tcPr/>
                </a:tc>
                <a:tc>
                  <a:txBody>
                    <a:bodyPr/>
                    <a:lstStyle/>
                    <a:p>
                      <a:pPr algn="ctr"/>
                      <a:r>
                        <a:rPr lang="fr-FR" sz="2000" dirty="0" smtClean="0">
                          <a:solidFill>
                            <a:srgbClr val="FF0000"/>
                          </a:solidFill>
                        </a:rPr>
                        <a:t>754</a:t>
                      </a:r>
                      <a:endParaRPr lang="fr-FR" sz="2000" dirty="0">
                        <a:solidFill>
                          <a:srgbClr val="FF0000"/>
                        </a:solidFill>
                      </a:endParaRPr>
                    </a:p>
                  </a:txBody>
                  <a:tcPr/>
                </a:tc>
              </a:tr>
              <a:tr h="429942">
                <a:tc>
                  <a:txBody>
                    <a:bodyPr/>
                    <a:lstStyle/>
                    <a:p>
                      <a:r>
                        <a:rPr lang="fr-FR" sz="2000" dirty="0" smtClean="0">
                          <a:solidFill>
                            <a:srgbClr val="FF0000"/>
                          </a:solidFill>
                        </a:rPr>
                        <a:t>TOUMOUR</a:t>
                      </a:r>
                      <a:endParaRPr lang="fr-FR" sz="2000" dirty="0">
                        <a:solidFill>
                          <a:srgbClr val="FF0000"/>
                        </a:solidFill>
                      </a:endParaRPr>
                    </a:p>
                  </a:txBody>
                  <a:tcPr/>
                </a:tc>
                <a:tc>
                  <a:txBody>
                    <a:bodyPr/>
                    <a:lstStyle/>
                    <a:p>
                      <a:pPr algn="ctr"/>
                      <a:r>
                        <a:rPr lang="fr-FR" sz="2000" dirty="0" smtClean="0">
                          <a:solidFill>
                            <a:srgbClr val="FF0000"/>
                          </a:solidFill>
                        </a:rPr>
                        <a:t>248</a:t>
                      </a:r>
                      <a:endParaRPr lang="fr-FR" sz="2000" dirty="0">
                        <a:solidFill>
                          <a:srgbClr val="FF0000"/>
                        </a:solidFill>
                      </a:endParaRPr>
                    </a:p>
                  </a:txBody>
                  <a:tcPr/>
                </a:tc>
              </a:tr>
              <a:tr h="429942">
                <a:tc>
                  <a:txBody>
                    <a:bodyPr/>
                    <a:lstStyle/>
                    <a:p>
                      <a:r>
                        <a:rPr lang="fr-FR" sz="2000" b="1" dirty="0" smtClean="0">
                          <a:solidFill>
                            <a:srgbClr val="FF0000"/>
                          </a:solidFill>
                        </a:rPr>
                        <a:t>TOTAL</a:t>
                      </a:r>
                      <a:endParaRPr lang="fr-FR" sz="2000" b="1" dirty="0">
                        <a:solidFill>
                          <a:srgbClr val="FF0000"/>
                        </a:solidFill>
                      </a:endParaRPr>
                    </a:p>
                  </a:txBody>
                  <a:tcPr/>
                </a:tc>
                <a:tc>
                  <a:txBody>
                    <a:bodyPr/>
                    <a:lstStyle/>
                    <a:p>
                      <a:pPr algn="ctr"/>
                      <a:r>
                        <a:rPr lang="fr-FR" sz="2000" b="1" dirty="0" smtClean="0">
                          <a:solidFill>
                            <a:srgbClr val="FF0000"/>
                          </a:solidFill>
                        </a:rPr>
                        <a:t>3782</a:t>
                      </a:r>
                      <a:endParaRPr lang="fr-FR" sz="2000" b="1" dirty="0">
                        <a:solidFill>
                          <a:srgbClr val="FF0000"/>
                        </a:solidFill>
                      </a:endParaRPr>
                    </a:p>
                  </a:txBody>
                  <a:tcPr/>
                </a:tc>
              </a:tr>
            </a:tbl>
          </a:graphicData>
        </a:graphic>
      </p:graphicFrame>
    </p:spTree>
    <p:extLst>
      <p:ext uri="{BB962C8B-B14F-4D97-AF65-F5344CB8AC3E}">
        <p14:creationId xmlns:p14="http://schemas.microsoft.com/office/powerpoint/2010/main" val="3564400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720080"/>
          </a:xfrm>
          <a:solidFill>
            <a:schemeClr val="accent5">
              <a:lumMod val="20000"/>
              <a:lumOff val="80000"/>
            </a:schemeClr>
          </a:solidFill>
          <a:ln w="57150">
            <a:solidFill>
              <a:schemeClr val="accent1"/>
            </a:solidFill>
          </a:ln>
        </p:spPr>
        <p:txBody>
          <a:bodyPr>
            <a:noAutofit/>
          </a:bodyPr>
          <a:lstStyle/>
          <a:p>
            <a:r>
              <a:rPr lang="fr-FR" sz="3200" b="1" dirty="0" smtClean="0">
                <a:solidFill>
                  <a:schemeClr val="accent6">
                    <a:lumMod val="75000"/>
                  </a:schemeClr>
                </a:solidFill>
              </a:rPr>
              <a:t>1. PLAN DE PRÉSENTATION  </a:t>
            </a:r>
            <a:endParaRPr lang="fr-FR" sz="3200" b="1" dirty="0">
              <a:solidFill>
                <a:schemeClr val="accent6">
                  <a:lumMod val="75000"/>
                </a:schemeClr>
              </a:solidFill>
            </a:endParaRPr>
          </a:p>
        </p:txBody>
      </p:sp>
      <p:sp>
        <p:nvSpPr>
          <p:cNvPr id="3" name="Espace réservé du contenu 2"/>
          <p:cNvSpPr>
            <a:spLocks noGrp="1"/>
          </p:cNvSpPr>
          <p:nvPr>
            <p:ph idx="1"/>
          </p:nvPr>
        </p:nvSpPr>
        <p:spPr>
          <a:xfrm>
            <a:off x="107504" y="953135"/>
            <a:ext cx="8856984" cy="5904656"/>
          </a:xfrm>
        </p:spPr>
        <p:txBody>
          <a:bodyPr>
            <a:noAutofit/>
          </a:bodyPr>
          <a:lstStyle/>
          <a:p>
            <a:pPr marL="0" indent="0">
              <a:buNone/>
            </a:pPr>
            <a:r>
              <a:rPr lang="fr-FR" sz="2000" b="1" dirty="0" smtClean="0"/>
              <a:t> </a:t>
            </a:r>
            <a:r>
              <a:rPr lang="fr-FR" sz="1800" b="1" dirty="0" smtClean="0"/>
              <a:t> </a:t>
            </a:r>
          </a:p>
          <a:p>
            <a:pPr marL="0" indent="0">
              <a:buNone/>
            </a:pPr>
            <a:endParaRPr lang="fr-FR" sz="1800" b="1" dirty="0"/>
          </a:p>
          <a:p>
            <a:pPr marL="0" indent="0">
              <a:buNone/>
            </a:pPr>
            <a:endParaRPr lang="fr-FR" sz="1800" b="1" dirty="0" smtClean="0"/>
          </a:p>
          <a:p>
            <a:pPr marL="0" indent="0">
              <a:buNone/>
            </a:pPr>
            <a:r>
              <a:rPr lang="fr-FR" b="1" dirty="0" smtClean="0"/>
              <a:t>1. PRESENTTION ET ETAT DES LIEUX DE LA REGION </a:t>
            </a:r>
            <a:endParaRPr lang="fr-FR" b="1" dirty="0"/>
          </a:p>
          <a:p>
            <a:pPr marL="0" indent="0">
              <a:buNone/>
            </a:pPr>
            <a:r>
              <a:rPr lang="fr-FR" b="1" dirty="0" smtClean="0"/>
              <a:t>2. POTENTIEL  ECONOMIQUE DE LA RÉGION </a:t>
            </a:r>
          </a:p>
          <a:p>
            <a:pPr marL="0" indent="0">
              <a:buNone/>
            </a:pPr>
            <a:r>
              <a:rPr lang="fr-FR" b="1" dirty="0" smtClean="0"/>
              <a:t>3. DONNEES  SECTORIELLES </a:t>
            </a:r>
          </a:p>
          <a:p>
            <a:pPr marL="0" indent="0">
              <a:buNone/>
            </a:pPr>
            <a:r>
              <a:rPr lang="fr-FR" b="1" dirty="0" smtClean="0"/>
              <a:t>4. INCIDENTS DE PROTECTION</a:t>
            </a:r>
          </a:p>
          <a:p>
            <a:pPr marL="0" indent="0">
              <a:buNone/>
            </a:pPr>
            <a:r>
              <a:rPr lang="fr-FR" b="1" dirty="0" smtClean="0"/>
              <a:t>5. INONDATIONS</a:t>
            </a:r>
            <a:endParaRPr lang="fr-FR" b="1" dirty="0"/>
          </a:p>
          <a:p>
            <a:pPr marL="0" indent="0">
              <a:buNone/>
            </a:pPr>
            <a:r>
              <a:rPr lang="fr-FR" b="1" dirty="0" smtClean="0"/>
              <a:t> </a:t>
            </a:r>
            <a:endParaRPr lang="fr-FR" dirty="0"/>
          </a:p>
        </p:txBody>
      </p:sp>
    </p:spTree>
    <p:extLst>
      <p:ext uri="{BB962C8B-B14F-4D97-AF65-F5344CB8AC3E}">
        <p14:creationId xmlns:p14="http://schemas.microsoft.com/office/powerpoint/2010/main" val="2436417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MOUVEMENT DES POPULATIONS EN JUILLET 2021 :</a:t>
            </a:r>
            <a:r>
              <a:rPr lang="fr-FR" b="1" dirty="0" smtClean="0"/>
              <a:t> Retour</a:t>
            </a:r>
            <a:endParaRPr lang="fr-FR"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332652491"/>
              </p:ext>
            </p:extLst>
          </p:nvPr>
        </p:nvGraphicFramePr>
        <p:xfrm>
          <a:off x="395536" y="1628798"/>
          <a:ext cx="8229600" cy="3881226"/>
        </p:xfrm>
        <a:graphic>
          <a:graphicData uri="http://schemas.openxmlformats.org/drawingml/2006/table">
            <a:tbl>
              <a:tblPr firstRow="1" bandRow="1">
                <a:tableStyleId>{5C22544A-7EE6-4342-B048-85BDC9FD1C3A}</a:tableStyleId>
              </a:tblPr>
              <a:tblGrid>
                <a:gridCol w="2743200"/>
                <a:gridCol w="2743200"/>
                <a:gridCol w="2743200"/>
              </a:tblGrid>
              <a:tr h="646871">
                <a:tc rowSpan="2">
                  <a:txBody>
                    <a:bodyPr/>
                    <a:lstStyle/>
                    <a:p>
                      <a:pPr algn="ctr" fontAlgn="b"/>
                      <a:r>
                        <a:rPr lang="fr-FR" sz="2800" b="1" i="0" u="none" strike="noStrike" dirty="0">
                          <a:solidFill>
                            <a:srgbClr val="000000"/>
                          </a:solidFill>
                          <a:effectLst/>
                          <a:latin typeface="Calibri"/>
                        </a:rPr>
                        <a:t>Commune</a:t>
                      </a:r>
                    </a:p>
                  </a:txBody>
                  <a:tcPr marL="9525" marR="9525" marT="9525" marB="0" anchor="b"/>
                </a:tc>
                <a:tc gridSpan="2">
                  <a:txBody>
                    <a:bodyPr/>
                    <a:lstStyle/>
                    <a:p>
                      <a:pPr algn="ctr" fontAlgn="b"/>
                      <a:r>
                        <a:rPr lang="fr-FR" sz="2800" b="1" i="0" u="none" strike="noStrike">
                          <a:solidFill>
                            <a:srgbClr val="000000"/>
                          </a:solidFill>
                          <a:effectLst/>
                          <a:latin typeface="Calibri"/>
                        </a:rPr>
                        <a:t>Relocalisées</a:t>
                      </a:r>
                    </a:p>
                  </a:txBody>
                  <a:tcPr marL="9525" marR="9525" marT="9525" marB="0" anchor="b"/>
                </a:tc>
                <a:tc hMerge="1">
                  <a:txBody>
                    <a:bodyPr/>
                    <a:lstStyle/>
                    <a:p>
                      <a:endParaRPr lang="fr-FR"/>
                    </a:p>
                  </a:txBody>
                  <a:tcPr/>
                </a:tc>
              </a:tr>
              <a:tr h="646871">
                <a:tc vMerge="1">
                  <a:txBody>
                    <a:bodyPr/>
                    <a:lstStyle/>
                    <a:p>
                      <a:endParaRPr lang="fr-FR"/>
                    </a:p>
                  </a:txBody>
                  <a:tcPr/>
                </a:tc>
                <a:tc>
                  <a:txBody>
                    <a:bodyPr/>
                    <a:lstStyle/>
                    <a:p>
                      <a:pPr algn="l" fontAlgn="b"/>
                      <a:r>
                        <a:rPr lang="fr-FR" sz="2800" b="1" i="0" u="none" strike="noStrike" dirty="0">
                          <a:solidFill>
                            <a:srgbClr val="000000"/>
                          </a:solidFill>
                          <a:effectLst/>
                          <a:latin typeface="Calibri"/>
                        </a:rPr>
                        <a:t>Ménages</a:t>
                      </a:r>
                    </a:p>
                  </a:txBody>
                  <a:tcPr marL="9525" marR="9525" marT="9525" marB="0" anchor="b"/>
                </a:tc>
                <a:tc>
                  <a:txBody>
                    <a:bodyPr/>
                    <a:lstStyle/>
                    <a:p>
                      <a:pPr algn="l" fontAlgn="b"/>
                      <a:r>
                        <a:rPr lang="fr-FR" sz="2800" b="1" i="0" u="none" strike="noStrike">
                          <a:solidFill>
                            <a:srgbClr val="000000"/>
                          </a:solidFill>
                          <a:effectLst/>
                          <a:latin typeface="Calibri"/>
                        </a:rPr>
                        <a:t>Population</a:t>
                      </a:r>
                    </a:p>
                  </a:txBody>
                  <a:tcPr marL="9525" marR="9525" marT="9525" marB="0" anchor="b"/>
                </a:tc>
              </a:tr>
              <a:tr h="646871">
                <a:tc>
                  <a:txBody>
                    <a:bodyPr/>
                    <a:lstStyle/>
                    <a:p>
                      <a:pPr algn="l" fontAlgn="b"/>
                      <a:r>
                        <a:rPr lang="fr-FR" sz="2800" b="1" i="0" u="none" strike="noStrike" dirty="0">
                          <a:solidFill>
                            <a:srgbClr val="000000"/>
                          </a:solidFill>
                          <a:effectLst/>
                          <a:latin typeface="Calibri"/>
                        </a:rPr>
                        <a:t>Gueskérou</a:t>
                      </a:r>
                    </a:p>
                  </a:txBody>
                  <a:tcPr marL="9525" marR="9525" marT="9525" marB="0" anchor="b"/>
                </a:tc>
                <a:tc>
                  <a:txBody>
                    <a:bodyPr/>
                    <a:lstStyle/>
                    <a:p>
                      <a:pPr algn="r" fontAlgn="b"/>
                      <a:r>
                        <a:rPr lang="fr-FR" sz="2800" b="0" i="0" u="none" strike="noStrike">
                          <a:solidFill>
                            <a:srgbClr val="000000"/>
                          </a:solidFill>
                          <a:effectLst/>
                          <a:latin typeface="Calibri"/>
                        </a:rPr>
                        <a:t>3795</a:t>
                      </a:r>
                    </a:p>
                  </a:txBody>
                  <a:tcPr marL="9525" marR="9525" marT="9525" marB="0" anchor="b"/>
                </a:tc>
                <a:tc>
                  <a:txBody>
                    <a:bodyPr/>
                    <a:lstStyle/>
                    <a:p>
                      <a:pPr algn="r" fontAlgn="b"/>
                      <a:r>
                        <a:rPr lang="fr-FR" sz="2800" b="0" i="0" u="none" strike="noStrike">
                          <a:solidFill>
                            <a:srgbClr val="000000"/>
                          </a:solidFill>
                          <a:effectLst/>
                          <a:latin typeface="Calibri"/>
                        </a:rPr>
                        <a:t>20594</a:t>
                      </a:r>
                    </a:p>
                  </a:txBody>
                  <a:tcPr marL="9525" marR="9525" marT="9525" marB="0" anchor="b"/>
                </a:tc>
              </a:tr>
              <a:tr h="646871">
                <a:tc>
                  <a:txBody>
                    <a:bodyPr/>
                    <a:lstStyle/>
                    <a:p>
                      <a:pPr algn="l" fontAlgn="b"/>
                      <a:r>
                        <a:rPr lang="fr-FR" sz="2800" b="1" i="0" u="none" strike="noStrike" dirty="0" err="1">
                          <a:solidFill>
                            <a:srgbClr val="000000"/>
                          </a:solidFill>
                          <a:effectLst/>
                          <a:latin typeface="Calibri"/>
                        </a:rPr>
                        <a:t>Bosso</a:t>
                      </a:r>
                      <a:endParaRPr lang="fr-FR" sz="2800" b="1" i="0" u="none" strike="noStrike" dirty="0">
                        <a:solidFill>
                          <a:srgbClr val="000000"/>
                        </a:solidFill>
                        <a:effectLst/>
                        <a:latin typeface="Calibri"/>
                      </a:endParaRPr>
                    </a:p>
                  </a:txBody>
                  <a:tcPr marL="9525" marR="9525" marT="9525" marB="0" anchor="b"/>
                </a:tc>
                <a:tc>
                  <a:txBody>
                    <a:bodyPr/>
                    <a:lstStyle/>
                    <a:p>
                      <a:pPr algn="r" fontAlgn="b"/>
                      <a:r>
                        <a:rPr lang="fr-FR" sz="2800" b="0" i="0" u="none" strike="noStrike">
                          <a:solidFill>
                            <a:srgbClr val="000000"/>
                          </a:solidFill>
                          <a:effectLst/>
                          <a:latin typeface="Calibri"/>
                        </a:rPr>
                        <a:t>1314</a:t>
                      </a:r>
                    </a:p>
                  </a:txBody>
                  <a:tcPr marL="9525" marR="9525" marT="9525" marB="0" anchor="b"/>
                </a:tc>
                <a:tc>
                  <a:txBody>
                    <a:bodyPr/>
                    <a:lstStyle/>
                    <a:p>
                      <a:pPr algn="r" fontAlgn="b"/>
                      <a:r>
                        <a:rPr lang="fr-FR" sz="2800" b="0" i="0" u="none" strike="noStrike">
                          <a:solidFill>
                            <a:srgbClr val="000000"/>
                          </a:solidFill>
                          <a:effectLst/>
                          <a:latin typeface="Calibri"/>
                        </a:rPr>
                        <a:t>6224</a:t>
                      </a:r>
                    </a:p>
                  </a:txBody>
                  <a:tcPr marL="9525" marR="9525" marT="9525" marB="0" anchor="b"/>
                </a:tc>
              </a:tr>
              <a:tr h="646871">
                <a:tc>
                  <a:txBody>
                    <a:bodyPr/>
                    <a:lstStyle/>
                    <a:p>
                      <a:pPr algn="l" fontAlgn="b"/>
                      <a:r>
                        <a:rPr lang="fr-FR" sz="2800" b="1" i="0" u="none" strike="noStrike" dirty="0">
                          <a:solidFill>
                            <a:srgbClr val="000000"/>
                          </a:solidFill>
                          <a:effectLst/>
                          <a:latin typeface="Calibri"/>
                        </a:rPr>
                        <a:t>Kabléwa</a:t>
                      </a:r>
                    </a:p>
                  </a:txBody>
                  <a:tcPr marL="9525" marR="9525" marT="9525" marB="0" anchor="b"/>
                </a:tc>
                <a:tc>
                  <a:txBody>
                    <a:bodyPr/>
                    <a:lstStyle/>
                    <a:p>
                      <a:pPr algn="r" fontAlgn="b"/>
                      <a:r>
                        <a:rPr lang="fr-FR" sz="2800" b="0" i="0" u="none" strike="noStrike" dirty="0">
                          <a:solidFill>
                            <a:srgbClr val="000000"/>
                          </a:solidFill>
                          <a:effectLst/>
                          <a:latin typeface="Calibri"/>
                        </a:rPr>
                        <a:t>337</a:t>
                      </a:r>
                    </a:p>
                  </a:txBody>
                  <a:tcPr marL="9525" marR="9525" marT="9525" marB="0" anchor="b"/>
                </a:tc>
                <a:tc>
                  <a:txBody>
                    <a:bodyPr/>
                    <a:lstStyle/>
                    <a:p>
                      <a:pPr algn="r" fontAlgn="b"/>
                      <a:r>
                        <a:rPr lang="fr-FR" sz="2800" b="0" i="0" u="none" strike="noStrike" dirty="0">
                          <a:solidFill>
                            <a:srgbClr val="000000"/>
                          </a:solidFill>
                          <a:effectLst/>
                          <a:latin typeface="Calibri"/>
                        </a:rPr>
                        <a:t>1763</a:t>
                      </a:r>
                    </a:p>
                  </a:txBody>
                  <a:tcPr marL="9525" marR="9525" marT="9525" marB="0" anchor="b"/>
                </a:tc>
              </a:tr>
              <a:tr h="646871">
                <a:tc>
                  <a:txBody>
                    <a:bodyPr/>
                    <a:lstStyle/>
                    <a:p>
                      <a:pPr algn="l" fontAlgn="b"/>
                      <a:r>
                        <a:rPr lang="fr-FR" sz="2800" b="1" i="0" u="none" strike="noStrike">
                          <a:solidFill>
                            <a:srgbClr val="000000"/>
                          </a:solidFill>
                          <a:effectLst/>
                          <a:latin typeface="Calibri"/>
                        </a:rPr>
                        <a:t>Total</a:t>
                      </a:r>
                    </a:p>
                  </a:txBody>
                  <a:tcPr marL="9525" marR="9525" marT="9525" marB="0" anchor="b"/>
                </a:tc>
                <a:tc>
                  <a:txBody>
                    <a:bodyPr/>
                    <a:lstStyle/>
                    <a:p>
                      <a:pPr algn="r" fontAlgn="b"/>
                      <a:r>
                        <a:rPr lang="fr-FR" sz="2800" b="1" i="0" u="none" strike="noStrike" dirty="0">
                          <a:solidFill>
                            <a:srgbClr val="000000"/>
                          </a:solidFill>
                          <a:effectLst/>
                          <a:latin typeface="Calibri"/>
                        </a:rPr>
                        <a:t>5446</a:t>
                      </a:r>
                    </a:p>
                  </a:txBody>
                  <a:tcPr marL="9525" marR="9525" marT="9525" marB="0" anchor="b"/>
                </a:tc>
                <a:tc>
                  <a:txBody>
                    <a:bodyPr/>
                    <a:lstStyle/>
                    <a:p>
                      <a:pPr algn="r" fontAlgn="b"/>
                      <a:r>
                        <a:rPr lang="fr-FR" sz="2800" b="1" i="0" u="none" strike="noStrike" dirty="0">
                          <a:solidFill>
                            <a:srgbClr val="000000"/>
                          </a:solidFill>
                          <a:effectLst/>
                          <a:latin typeface="Calibri"/>
                        </a:rPr>
                        <a:t>28581</a:t>
                      </a:r>
                    </a:p>
                  </a:txBody>
                  <a:tcPr marL="9525" marR="9525" marT="9525" marB="0" anchor="b"/>
                </a:tc>
              </a:tr>
            </a:tbl>
          </a:graphicData>
        </a:graphic>
      </p:graphicFrame>
    </p:spTree>
    <p:extLst>
      <p:ext uri="{BB962C8B-B14F-4D97-AF65-F5344CB8AC3E}">
        <p14:creationId xmlns:p14="http://schemas.microsoft.com/office/powerpoint/2010/main" val="1481001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MOUVEMENT DES POPULATIONS EN JUILLET 2021</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281207085"/>
              </p:ext>
            </p:extLst>
          </p:nvPr>
        </p:nvGraphicFramePr>
        <p:xfrm>
          <a:off x="395536" y="2924944"/>
          <a:ext cx="8229600" cy="2763389"/>
        </p:xfrm>
        <a:graphic>
          <a:graphicData uri="http://schemas.openxmlformats.org/drawingml/2006/table">
            <a:tbl>
              <a:tblPr firstRow="1" bandRow="1">
                <a:tableStyleId>{5C22544A-7EE6-4342-B048-85BDC9FD1C3A}</a:tableStyleId>
              </a:tblPr>
              <a:tblGrid>
                <a:gridCol w="2057400"/>
                <a:gridCol w="2057400"/>
                <a:gridCol w="2057400"/>
                <a:gridCol w="2057400"/>
              </a:tblGrid>
              <a:tr h="873629">
                <a:tc gridSpan="4">
                  <a:txBody>
                    <a:bodyPr/>
                    <a:lstStyle/>
                    <a:p>
                      <a:pPr algn="l" fontAlgn="b"/>
                      <a:r>
                        <a:rPr lang="fr-FR" sz="2800" b="1" i="0" u="none" strike="noStrike" dirty="0">
                          <a:solidFill>
                            <a:srgbClr val="000000"/>
                          </a:solidFill>
                          <a:effectLst/>
                          <a:latin typeface="Calibri"/>
                        </a:rPr>
                        <a:t>B. MOUVEMENT DU TCHAD VERS LE NIGER</a:t>
                      </a: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dirty="0"/>
                    </a:p>
                  </a:txBody>
                  <a:tcPr/>
                </a:tc>
              </a:tr>
              <a:tr h="873629">
                <a:tc>
                  <a:txBody>
                    <a:bodyPr/>
                    <a:lstStyle/>
                    <a:p>
                      <a:pPr algn="l" fontAlgn="b"/>
                      <a:r>
                        <a:rPr lang="fr-FR" sz="2800" b="1" i="0" u="none" strike="noStrike" dirty="0">
                          <a:solidFill>
                            <a:srgbClr val="000000"/>
                          </a:solidFill>
                          <a:effectLst/>
                          <a:latin typeface="Calibri"/>
                        </a:rPr>
                        <a:t>Site d'accueil</a:t>
                      </a:r>
                    </a:p>
                  </a:txBody>
                  <a:tcPr marL="9525" marR="9525" marT="9525" marB="0" anchor="b"/>
                </a:tc>
                <a:tc>
                  <a:txBody>
                    <a:bodyPr/>
                    <a:lstStyle/>
                    <a:p>
                      <a:pPr algn="l" fontAlgn="b"/>
                      <a:r>
                        <a:rPr lang="fr-FR" sz="2800" b="0" i="0" u="none" strike="noStrike" dirty="0">
                          <a:solidFill>
                            <a:srgbClr val="000000"/>
                          </a:solidFill>
                          <a:effectLst/>
                          <a:latin typeface="Calibri"/>
                        </a:rPr>
                        <a:t>Site au Tchad</a:t>
                      </a:r>
                    </a:p>
                  </a:txBody>
                  <a:tcPr marL="9525" marR="9525" marT="9525" marB="0" anchor="b"/>
                </a:tc>
                <a:tc>
                  <a:txBody>
                    <a:bodyPr/>
                    <a:lstStyle/>
                    <a:p>
                      <a:pPr algn="l" fontAlgn="b"/>
                      <a:r>
                        <a:rPr lang="fr-FR" sz="2800" b="1" i="0" u="none" strike="noStrike" dirty="0">
                          <a:solidFill>
                            <a:srgbClr val="000000"/>
                          </a:solidFill>
                          <a:effectLst/>
                          <a:latin typeface="Calibri"/>
                        </a:rPr>
                        <a:t>Ménage</a:t>
                      </a:r>
                    </a:p>
                  </a:txBody>
                  <a:tcPr marL="9525" marR="9525" marT="9525" marB="0" anchor="b"/>
                </a:tc>
                <a:tc>
                  <a:txBody>
                    <a:bodyPr/>
                    <a:lstStyle/>
                    <a:p>
                      <a:endParaRPr lang="fr-FR" sz="2800" b="1" dirty="0" smtClean="0"/>
                    </a:p>
                    <a:p>
                      <a:r>
                        <a:rPr lang="fr-FR" sz="2800" b="1" dirty="0" smtClean="0"/>
                        <a:t>Population</a:t>
                      </a:r>
                      <a:endParaRPr lang="fr-FR" sz="2800" b="1" dirty="0"/>
                    </a:p>
                  </a:txBody>
                  <a:tcPr/>
                </a:tc>
              </a:tr>
              <a:tr h="441582">
                <a:tc>
                  <a:txBody>
                    <a:bodyPr/>
                    <a:lstStyle/>
                    <a:p>
                      <a:pPr algn="l" fontAlgn="b"/>
                      <a:r>
                        <a:rPr lang="fr-FR" sz="2800" b="1" i="0" u="none" strike="noStrike" dirty="0" err="1">
                          <a:solidFill>
                            <a:srgbClr val="000000"/>
                          </a:solidFill>
                          <a:effectLst/>
                          <a:latin typeface="Calibri"/>
                        </a:rPr>
                        <a:t>Tchotchori</a:t>
                      </a:r>
                      <a:endParaRPr lang="fr-FR" sz="2800" b="1" i="0" u="none" strike="noStrike" dirty="0">
                        <a:solidFill>
                          <a:srgbClr val="000000"/>
                        </a:solidFill>
                        <a:effectLst/>
                        <a:latin typeface="Calibri"/>
                      </a:endParaRPr>
                    </a:p>
                  </a:txBody>
                  <a:tcPr marL="9525" marR="9525" marT="9525" marB="0" anchor="b"/>
                </a:tc>
                <a:tc>
                  <a:txBody>
                    <a:bodyPr/>
                    <a:lstStyle/>
                    <a:p>
                      <a:pPr algn="l" fontAlgn="b"/>
                      <a:r>
                        <a:rPr lang="fr-FR" sz="2800" b="0" i="0" u="none" strike="noStrike" dirty="0">
                          <a:solidFill>
                            <a:srgbClr val="000000"/>
                          </a:solidFill>
                          <a:effectLst/>
                          <a:latin typeface="Calibri"/>
                        </a:rPr>
                        <a:t>Bahar</a:t>
                      </a:r>
                    </a:p>
                  </a:txBody>
                  <a:tcPr marL="9525" marR="9525" marT="9525" marB="0" anchor="b"/>
                </a:tc>
                <a:tc>
                  <a:txBody>
                    <a:bodyPr/>
                    <a:lstStyle/>
                    <a:p>
                      <a:pPr algn="r" fontAlgn="b"/>
                      <a:r>
                        <a:rPr lang="fr-FR" sz="2800" b="1" i="0" u="none" strike="noStrike" dirty="0">
                          <a:solidFill>
                            <a:srgbClr val="000000"/>
                          </a:solidFill>
                          <a:effectLst/>
                          <a:latin typeface="Calibri"/>
                        </a:rPr>
                        <a:t>127</a:t>
                      </a:r>
                    </a:p>
                  </a:txBody>
                  <a:tcPr marL="9525" marR="9525" marT="9525" marB="0" anchor="b"/>
                </a:tc>
                <a:tc>
                  <a:txBody>
                    <a:bodyPr/>
                    <a:lstStyle/>
                    <a:p>
                      <a:endParaRPr lang="fr-FR" sz="2800" dirty="0" smtClean="0"/>
                    </a:p>
                    <a:p>
                      <a:r>
                        <a:rPr lang="fr-FR" sz="2800" dirty="0" smtClean="0"/>
                        <a:t>889</a:t>
                      </a:r>
                      <a:endParaRPr lang="fr-FR" sz="2800" dirty="0"/>
                    </a:p>
                  </a:txBody>
                  <a:tcPr/>
                </a:tc>
              </a:tr>
            </a:tbl>
          </a:graphicData>
        </a:graphic>
      </p:graphicFrame>
    </p:spTree>
    <p:extLst>
      <p:ext uri="{BB962C8B-B14F-4D97-AF65-F5344CB8AC3E}">
        <p14:creationId xmlns:p14="http://schemas.microsoft.com/office/powerpoint/2010/main" val="34280944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dirty="0" smtClean="0"/>
              <a:t>.</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986"/>
            <a:ext cx="9144000" cy="670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518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988840"/>
            <a:ext cx="8229600" cy="4525963"/>
          </a:xfrm>
        </p:spPr>
        <p:txBody>
          <a:bodyPr>
            <a:normAutofit/>
          </a:bodyPr>
          <a:lstStyle/>
          <a:p>
            <a:pPr marL="0" indent="0">
              <a:buNone/>
            </a:pPr>
            <a:r>
              <a:rPr lang="fr-FR" b="1" dirty="0" smtClean="0"/>
              <a:t> </a:t>
            </a:r>
            <a:endParaRPr lang="fr-FR" dirty="0"/>
          </a:p>
        </p:txBody>
      </p:sp>
      <p:sp>
        <p:nvSpPr>
          <p:cNvPr id="4" name="Titre 1"/>
          <p:cNvSpPr>
            <a:spLocks noGrp="1"/>
          </p:cNvSpPr>
          <p:nvPr>
            <p:ph type="title"/>
          </p:nvPr>
        </p:nvSpPr>
        <p:spPr>
          <a:xfrm>
            <a:off x="467544" y="260648"/>
            <a:ext cx="8229600" cy="1368152"/>
          </a:xfrm>
          <a:solidFill>
            <a:schemeClr val="accent5">
              <a:lumMod val="20000"/>
              <a:lumOff val="80000"/>
            </a:schemeClr>
          </a:solidFill>
          <a:ln w="57150">
            <a:solidFill>
              <a:schemeClr val="accent1"/>
            </a:solidFill>
          </a:ln>
        </p:spPr>
        <p:txBody>
          <a:bodyPr>
            <a:noAutofit/>
          </a:bodyPr>
          <a:lstStyle/>
          <a:p>
            <a:r>
              <a:rPr lang="fr-FR" sz="2800" b="1" dirty="0" smtClean="0">
                <a:solidFill>
                  <a:schemeClr val="accent6">
                    <a:lumMod val="75000"/>
                  </a:schemeClr>
                </a:solidFill>
                <a:latin typeface="Arial Black" pitchFamily="34" charset="0"/>
              </a:rPr>
              <a:t>INONDATIONS AU 16/12/2019</a:t>
            </a:r>
            <a:endParaRPr lang="fr-FR" sz="2800" b="1" dirty="0">
              <a:solidFill>
                <a:schemeClr val="accent6">
                  <a:lumMod val="75000"/>
                </a:schemeClr>
              </a:solidFill>
              <a:latin typeface="Arial Black"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2293866578"/>
              </p:ext>
            </p:extLst>
          </p:nvPr>
        </p:nvGraphicFramePr>
        <p:xfrm>
          <a:off x="395536" y="1988838"/>
          <a:ext cx="8208912" cy="4464497"/>
        </p:xfrm>
        <a:graphic>
          <a:graphicData uri="http://schemas.openxmlformats.org/drawingml/2006/table">
            <a:tbl>
              <a:tblPr firstRow="1" bandRow="1">
                <a:tableStyleId>{5C22544A-7EE6-4342-B048-85BDC9FD1C3A}</a:tableStyleId>
              </a:tblPr>
              <a:tblGrid>
                <a:gridCol w="2133262"/>
                <a:gridCol w="1971194"/>
                <a:gridCol w="2052228"/>
                <a:gridCol w="2052228"/>
              </a:tblGrid>
              <a:tr h="1345757">
                <a:tc>
                  <a:txBody>
                    <a:bodyPr/>
                    <a:lstStyle/>
                    <a:p>
                      <a:r>
                        <a:rPr lang="fr-FR" dirty="0" smtClean="0"/>
                        <a:t>DEPARTEMENT</a:t>
                      </a:r>
                      <a:endParaRPr lang="fr-FR" dirty="0"/>
                    </a:p>
                  </a:txBody>
                  <a:tcPr/>
                </a:tc>
                <a:tc>
                  <a:txBody>
                    <a:bodyPr/>
                    <a:lstStyle/>
                    <a:p>
                      <a:r>
                        <a:rPr lang="fr-FR" dirty="0" smtClean="0"/>
                        <a:t>NOMBRE</a:t>
                      </a:r>
                      <a:r>
                        <a:rPr lang="fr-FR" baseline="0" dirty="0" smtClean="0"/>
                        <a:t> DE MENAGE</a:t>
                      </a:r>
                      <a:endParaRPr lang="fr-FR" dirty="0"/>
                    </a:p>
                  </a:txBody>
                  <a:tcPr/>
                </a:tc>
                <a:tc>
                  <a:txBody>
                    <a:bodyPr/>
                    <a:lstStyle/>
                    <a:p>
                      <a:r>
                        <a:rPr lang="fr-FR" dirty="0" smtClean="0"/>
                        <a:t>NOMBRE DE PERSONNES</a:t>
                      </a:r>
                      <a:endParaRPr lang="fr-FR" dirty="0"/>
                    </a:p>
                  </a:txBody>
                  <a:tcPr/>
                </a:tc>
                <a:tc>
                  <a:txBody>
                    <a:bodyPr/>
                    <a:lstStyle/>
                    <a:p>
                      <a:r>
                        <a:rPr lang="fr-FR" dirty="0" smtClean="0"/>
                        <a:t>NOUVEAU SITE</a:t>
                      </a:r>
                      <a:endParaRPr lang="fr-FR" dirty="0"/>
                    </a:p>
                  </a:txBody>
                  <a:tcPr/>
                </a:tc>
              </a:tr>
              <a:tr h="779685">
                <a:tc>
                  <a:txBody>
                    <a:bodyPr/>
                    <a:lstStyle/>
                    <a:p>
                      <a:r>
                        <a:rPr lang="fr-FR" dirty="0" smtClean="0"/>
                        <a:t>MAINE</a:t>
                      </a:r>
                      <a:endParaRPr lang="fr-FR" dirty="0"/>
                    </a:p>
                  </a:txBody>
                  <a:tcPr/>
                </a:tc>
                <a:tc>
                  <a:txBody>
                    <a:bodyPr/>
                    <a:lstStyle/>
                    <a:p>
                      <a:r>
                        <a:rPr lang="fr-FR" dirty="0" smtClean="0"/>
                        <a:t>140</a:t>
                      </a:r>
                      <a:endParaRPr lang="fr-FR" dirty="0"/>
                    </a:p>
                  </a:txBody>
                  <a:tcPr/>
                </a:tc>
                <a:tc>
                  <a:txBody>
                    <a:bodyPr/>
                    <a:lstStyle/>
                    <a:p>
                      <a:r>
                        <a:rPr lang="fr-FR" dirty="0" smtClean="0"/>
                        <a:t>980</a:t>
                      </a:r>
                      <a:endParaRPr lang="fr-FR" dirty="0"/>
                    </a:p>
                  </a:txBody>
                  <a:tcPr/>
                </a:tc>
                <a:tc>
                  <a:txBody>
                    <a:bodyPr/>
                    <a:lstStyle/>
                    <a:p>
                      <a:r>
                        <a:rPr lang="fr-FR" dirty="0" smtClean="0"/>
                        <a:t>980</a:t>
                      </a:r>
                      <a:endParaRPr lang="fr-FR" dirty="0"/>
                    </a:p>
                  </a:txBody>
                  <a:tcPr/>
                </a:tc>
              </a:tr>
              <a:tr h="779685">
                <a:tc>
                  <a:txBody>
                    <a:bodyPr/>
                    <a:lstStyle/>
                    <a:p>
                      <a:r>
                        <a:rPr lang="fr-FR" dirty="0" smtClean="0"/>
                        <a:t>DIFFA</a:t>
                      </a:r>
                      <a:endParaRPr lang="fr-FR" dirty="0"/>
                    </a:p>
                  </a:txBody>
                  <a:tcPr/>
                </a:tc>
                <a:tc>
                  <a:txBody>
                    <a:bodyPr/>
                    <a:lstStyle/>
                    <a:p>
                      <a:r>
                        <a:rPr lang="fr-FR" dirty="0" smtClean="0"/>
                        <a:t>1572</a:t>
                      </a:r>
                      <a:endParaRPr lang="fr-FR" dirty="0"/>
                    </a:p>
                  </a:txBody>
                  <a:tcPr/>
                </a:tc>
                <a:tc>
                  <a:txBody>
                    <a:bodyPr/>
                    <a:lstStyle/>
                    <a:p>
                      <a:r>
                        <a:rPr lang="fr-FR" dirty="0" smtClean="0"/>
                        <a:t>10859</a:t>
                      </a:r>
                      <a:endParaRPr lang="fr-FR" dirty="0"/>
                    </a:p>
                  </a:txBody>
                  <a:tcPr/>
                </a:tc>
                <a:tc>
                  <a:txBody>
                    <a:bodyPr/>
                    <a:lstStyle/>
                    <a:p>
                      <a:r>
                        <a:rPr lang="fr-FR" dirty="0" smtClean="0"/>
                        <a:t>10859</a:t>
                      </a:r>
                      <a:endParaRPr lang="fr-FR" dirty="0"/>
                    </a:p>
                  </a:txBody>
                  <a:tcPr/>
                </a:tc>
              </a:tr>
              <a:tr h="779685">
                <a:tc>
                  <a:txBody>
                    <a:bodyPr/>
                    <a:lstStyle/>
                    <a:p>
                      <a:r>
                        <a:rPr lang="fr-FR" dirty="0" smtClean="0"/>
                        <a:t>BOSSO</a:t>
                      </a:r>
                      <a:endParaRPr lang="fr-FR" dirty="0"/>
                    </a:p>
                  </a:txBody>
                  <a:tcPr/>
                </a:tc>
                <a:tc>
                  <a:txBody>
                    <a:bodyPr/>
                    <a:lstStyle/>
                    <a:p>
                      <a:r>
                        <a:rPr lang="fr-FR" dirty="0" smtClean="0"/>
                        <a:t>72</a:t>
                      </a:r>
                      <a:endParaRPr lang="fr-FR" dirty="0"/>
                    </a:p>
                  </a:txBody>
                  <a:tcPr/>
                </a:tc>
                <a:tc>
                  <a:txBody>
                    <a:bodyPr/>
                    <a:lstStyle/>
                    <a:p>
                      <a:r>
                        <a:rPr lang="fr-FR" dirty="0" smtClean="0"/>
                        <a:t>504</a:t>
                      </a:r>
                      <a:endParaRPr lang="fr-FR" dirty="0"/>
                    </a:p>
                  </a:txBody>
                  <a:tcPr/>
                </a:tc>
                <a:tc>
                  <a:txBody>
                    <a:bodyPr/>
                    <a:lstStyle/>
                    <a:p>
                      <a:r>
                        <a:rPr lang="fr-FR" dirty="0" smtClean="0"/>
                        <a:t>504</a:t>
                      </a:r>
                      <a:endParaRPr lang="fr-FR" dirty="0"/>
                    </a:p>
                  </a:txBody>
                  <a:tcPr/>
                </a:tc>
              </a:tr>
              <a:tr h="779685">
                <a:tc>
                  <a:txBody>
                    <a:bodyPr/>
                    <a:lstStyle/>
                    <a:p>
                      <a:r>
                        <a:rPr lang="fr-FR" b="1" dirty="0" smtClean="0"/>
                        <a:t>TOTAL</a:t>
                      </a:r>
                      <a:endParaRPr lang="fr-FR" b="1" dirty="0"/>
                    </a:p>
                  </a:txBody>
                  <a:tcPr/>
                </a:tc>
                <a:tc>
                  <a:txBody>
                    <a:bodyPr/>
                    <a:lstStyle/>
                    <a:p>
                      <a:r>
                        <a:rPr lang="fr-FR" b="1" dirty="0" smtClean="0"/>
                        <a:t>4756</a:t>
                      </a:r>
                      <a:endParaRPr lang="fr-FR" b="1" dirty="0"/>
                    </a:p>
                  </a:txBody>
                  <a:tcPr/>
                </a:tc>
                <a:tc>
                  <a:txBody>
                    <a:bodyPr/>
                    <a:lstStyle/>
                    <a:p>
                      <a:r>
                        <a:rPr lang="fr-FR" b="1" dirty="0" smtClean="0"/>
                        <a:t>29948</a:t>
                      </a:r>
                      <a:endParaRPr lang="fr-FR" b="1" dirty="0"/>
                    </a:p>
                  </a:txBody>
                  <a:tcPr/>
                </a:tc>
                <a:tc>
                  <a:txBody>
                    <a:bodyPr/>
                    <a:lstStyle/>
                    <a:p>
                      <a:r>
                        <a:rPr lang="fr-FR" b="1" dirty="0" smtClean="0"/>
                        <a:t>29948</a:t>
                      </a:r>
                      <a:endParaRPr lang="fr-FR" b="1" dirty="0"/>
                    </a:p>
                  </a:txBody>
                  <a:tcPr/>
                </a:tc>
              </a:tr>
            </a:tbl>
          </a:graphicData>
        </a:graphic>
      </p:graphicFrame>
    </p:spTree>
    <p:extLst>
      <p:ext uri="{BB962C8B-B14F-4D97-AF65-F5344CB8AC3E}">
        <p14:creationId xmlns:p14="http://schemas.microsoft.com/office/powerpoint/2010/main" val="3325637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988840"/>
            <a:ext cx="8229600" cy="4525963"/>
          </a:xfrm>
        </p:spPr>
        <p:txBody>
          <a:bodyPr>
            <a:normAutofit/>
          </a:bodyPr>
          <a:lstStyle/>
          <a:p>
            <a:pPr marL="0" indent="0">
              <a:buNone/>
            </a:pPr>
            <a:r>
              <a:rPr lang="fr-FR" b="1" dirty="0" smtClean="0"/>
              <a:t> </a:t>
            </a:r>
            <a:endParaRPr lang="fr-FR" dirty="0"/>
          </a:p>
        </p:txBody>
      </p:sp>
      <p:sp>
        <p:nvSpPr>
          <p:cNvPr id="4" name="Titre 1"/>
          <p:cNvSpPr>
            <a:spLocks noGrp="1"/>
          </p:cNvSpPr>
          <p:nvPr>
            <p:ph type="title"/>
          </p:nvPr>
        </p:nvSpPr>
        <p:spPr>
          <a:xfrm>
            <a:off x="467544" y="260648"/>
            <a:ext cx="8229600" cy="1368152"/>
          </a:xfrm>
          <a:solidFill>
            <a:schemeClr val="accent5">
              <a:lumMod val="20000"/>
              <a:lumOff val="80000"/>
            </a:schemeClr>
          </a:solidFill>
          <a:ln w="57150">
            <a:solidFill>
              <a:schemeClr val="accent1"/>
            </a:solidFill>
          </a:ln>
        </p:spPr>
        <p:txBody>
          <a:bodyPr>
            <a:noAutofit/>
          </a:bodyPr>
          <a:lstStyle/>
          <a:p>
            <a:r>
              <a:rPr lang="fr-FR" sz="2800" b="1" dirty="0" smtClean="0">
                <a:solidFill>
                  <a:schemeClr val="accent6">
                    <a:lumMod val="75000"/>
                  </a:schemeClr>
                </a:solidFill>
                <a:latin typeface="Arial Black" pitchFamily="34" charset="0"/>
              </a:rPr>
              <a:t>SITUATION DESS PERTES AU 16/12/2019</a:t>
            </a:r>
            <a:endParaRPr lang="fr-FR" sz="2800" b="1" dirty="0">
              <a:solidFill>
                <a:schemeClr val="accent6">
                  <a:lumMod val="75000"/>
                </a:schemeClr>
              </a:solidFill>
              <a:latin typeface="Arial Black"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2360622017"/>
              </p:ext>
            </p:extLst>
          </p:nvPr>
        </p:nvGraphicFramePr>
        <p:xfrm>
          <a:off x="467542" y="1916832"/>
          <a:ext cx="8208914" cy="3606800"/>
        </p:xfrm>
        <a:graphic>
          <a:graphicData uri="http://schemas.openxmlformats.org/drawingml/2006/table">
            <a:tbl>
              <a:tblPr firstRow="1" bandRow="1">
                <a:tableStyleId>{5C22544A-7EE6-4342-B048-85BDC9FD1C3A}</a:tableStyleId>
              </a:tblPr>
              <a:tblGrid>
                <a:gridCol w="1316526"/>
                <a:gridCol w="1703736"/>
                <a:gridCol w="1781179"/>
                <a:gridCol w="1765690"/>
                <a:gridCol w="1641783"/>
              </a:tblGrid>
              <a:tr h="370840">
                <a:tc>
                  <a:txBody>
                    <a:bodyPr/>
                    <a:lstStyle/>
                    <a:p>
                      <a:r>
                        <a:rPr lang="fr-FR" dirty="0" smtClean="0"/>
                        <a:t>Commune</a:t>
                      </a:r>
                      <a:endParaRPr lang="fr-FR" dirty="0"/>
                    </a:p>
                  </a:txBody>
                  <a:tcPr/>
                </a:tc>
                <a:tc>
                  <a:txBody>
                    <a:bodyPr/>
                    <a:lstStyle/>
                    <a:p>
                      <a:r>
                        <a:rPr lang="fr-FR" dirty="0" smtClean="0"/>
                        <a:t>Riz</a:t>
                      </a:r>
                      <a:endParaRPr lang="fr-FR" dirty="0"/>
                    </a:p>
                  </a:txBody>
                  <a:tcPr/>
                </a:tc>
                <a:tc>
                  <a:txBody>
                    <a:bodyPr/>
                    <a:lstStyle/>
                    <a:p>
                      <a:r>
                        <a:rPr lang="fr-FR" dirty="0" smtClean="0"/>
                        <a:t>Poivron</a:t>
                      </a:r>
                      <a:endParaRPr lang="fr-FR" dirty="0"/>
                    </a:p>
                  </a:txBody>
                  <a:tcPr/>
                </a:tc>
                <a:tc>
                  <a:txBody>
                    <a:bodyPr/>
                    <a:lstStyle/>
                    <a:p>
                      <a:r>
                        <a:rPr lang="fr-FR" dirty="0" smtClean="0"/>
                        <a:t>Oignon</a:t>
                      </a:r>
                      <a:endParaRPr lang="fr-FR" dirty="0"/>
                    </a:p>
                  </a:txBody>
                  <a:tcPr/>
                </a:tc>
                <a:tc>
                  <a:txBody>
                    <a:bodyPr/>
                    <a:lstStyle/>
                    <a:p>
                      <a:r>
                        <a:rPr lang="fr-FR" dirty="0" smtClean="0"/>
                        <a:t>Total  producteur</a:t>
                      </a:r>
                      <a:endParaRPr lang="fr-FR" dirty="0"/>
                    </a:p>
                  </a:txBody>
                  <a:tcPr/>
                </a:tc>
              </a:tr>
              <a:tr h="370840">
                <a:tc>
                  <a:txBody>
                    <a:bodyPr/>
                    <a:lstStyle/>
                    <a:p>
                      <a:pPr algn="l" rtl="0" fontAlgn="ctr"/>
                      <a:r>
                        <a:rPr lang="fr-FR" sz="1400" b="0" i="0" u="none" strike="noStrike" dirty="0" err="1">
                          <a:solidFill>
                            <a:srgbClr val="000000"/>
                          </a:solidFill>
                          <a:effectLst/>
                          <a:latin typeface="Rockwell"/>
                        </a:rPr>
                        <a:t>Mainé</a:t>
                      </a:r>
                      <a:endParaRPr lang="fr-FR" sz="1400" b="0" i="0" u="none" strike="noStrike" dirty="0">
                        <a:solidFill>
                          <a:srgbClr val="000000"/>
                        </a:solidFill>
                        <a:effectLst/>
                        <a:latin typeface="Rockwell"/>
                      </a:endParaRPr>
                    </a:p>
                  </a:txBody>
                  <a:tcPr marL="9525" marR="9525" marT="9525" marB="0" anchor="ctr"/>
                </a:tc>
                <a:tc>
                  <a:txBody>
                    <a:bodyPr/>
                    <a:lstStyle/>
                    <a:p>
                      <a:pPr algn="ctr"/>
                      <a:r>
                        <a:rPr lang="fr-FR" sz="1600" dirty="0" smtClean="0"/>
                        <a:t>700</a:t>
                      </a:r>
                      <a:endParaRPr lang="fr-FR" sz="1600" dirty="0"/>
                    </a:p>
                  </a:txBody>
                  <a:tcPr/>
                </a:tc>
                <a:tc>
                  <a:txBody>
                    <a:bodyPr/>
                    <a:lstStyle/>
                    <a:p>
                      <a:pPr algn="ctr" rtl="0" fontAlgn="ctr"/>
                      <a:r>
                        <a:rPr lang="fr-FR" sz="1600" b="0" i="0" u="none" strike="noStrike">
                          <a:solidFill>
                            <a:srgbClr val="000000"/>
                          </a:solidFill>
                          <a:effectLst/>
                          <a:latin typeface="Rockwell"/>
                        </a:rPr>
                        <a:t>350</a:t>
                      </a:r>
                    </a:p>
                  </a:txBody>
                  <a:tcPr marL="9525" marR="9525" marT="9525" marB="0" anchor="ctr"/>
                </a:tc>
                <a:tc>
                  <a:txBody>
                    <a:bodyPr/>
                    <a:lstStyle/>
                    <a:p>
                      <a:pPr algn="ctr" rtl="0" fontAlgn="ctr"/>
                      <a:r>
                        <a:rPr lang="fr-FR" sz="1600" b="0" i="0" u="none" strike="noStrike" dirty="0">
                          <a:solidFill>
                            <a:srgbClr val="000000"/>
                          </a:solidFill>
                          <a:effectLst/>
                          <a:latin typeface="Rockwell"/>
                        </a:rPr>
                        <a:t>350</a:t>
                      </a:r>
                    </a:p>
                  </a:txBody>
                  <a:tcPr marL="9525" marR="9525" marT="9525" marB="0" anchor="ctr"/>
                </a:tc>
                <a:tc>
                  <a:txBody>
                    <a:bodyPr/>
                    <a:lstStyle/>
                    <a:p>
                      <a:pPr algn="ctr" rtl="0" fontAlgn="ctr"/>
                      <a:r>
                        <a:rPr lang="fr-FR" sz="1600" b="0" i="0" u="none" strike="noStrike" dirty="0">
                          <a:solidFill>
                            <a:srgbClr val="000000"/>
                          </a:solidFill>
                          <a:effectLst/>
                          <a:latin typeface="Rockwell"/>
                        </a:rPr>
                        <a:t>2 819</a:t>
                      </a:r>
                    </a:p>
                  </a:txBody>
                  <a:tcPr marL="9525" marR="9525" marT="9525" marB="0" anchor="ctr"/>
                </a:tc>
              </a:tr>
              <a:tr h="370840">
                <a:tc>
                  <a:txBody>
                    <a:bodyPr/>
                    <a:lstStyle/>
                    <a:p>
                      <a:pPr algn="l" rtl="0" fontAlgn="ctr"/>
                      <a:r>
                        <a:rPr lang="fr-FR" sz="1400" b="0" i="0" u="none" strike="noStrike" dirty="0" err="1">
                          <a:solidFill>
                            <a:srgbClr val="000000"/>
                          </a:solidFill>
                          <a:effectLst/>
                          <a:latin typeface="Rockwell"/>
                        </a:rPr>
                        <a:t>Chetimari</a:t>
                      </a:r>
                      <a:endParaRPr lang="fr-FR" sz="1400" b="0" i="0" u="none" strike="noStrike" dirty="0">
                        <a:solidFill>
                          <a:srgbClr val="000000"/>
                        </a:solidFill>
                        <a:effectLst/>
                        <a:latin typeface="Rockwell"/>
                      </a:endParaRPr>
                    </a:p>
                  </a:txBody>
                  <a:tcPr marL="9525" marR="9525" marT="9525" marB="0" anchor="ctr"/>
                </a:tc>
                <a:tc>
                  <a:txBody>
                    <a:bodyPr/>
                    <a:lstStyle/>
                    <a:p>
                      <a:pPr algn="ctr"/>
                      <a:r>
                        <a:rPr lang="fr-FR" sz="1600" dirty="0" smtClean="0"/>
                        <a:t>800</a:t>
                      </a:r>
                      <a:endParaRPr lang="fr-FR" sz="1600" dirty="0"/>
                    </a:p>
                  </a:txBody>
                  <a:tcPr/>
                </a:tc>
                <a:tc>
                  <a:txBody>
                    <a:bodyPr/>
                    <a:lstStyle/>
                    <a:p>
                      <a:pPr algn="ctr" rtl="0" fontAlgn="ctr"/>
                      <a:r>
                        <a:rPr lang="fr-FR" sz="1600" b="0" i="0" u="none" strike="noStrike" dirty="0">
                          <a:solidFill>
                            <a:srgbClr val="000000"/>
                          </a:solidFill>
                          <a:effectLst/>
                          <a:latin typeface="Rockwell"/>
                        </a:rPr>
                        <a:t>392</a:t>
                      </a:r>
                    </a:p>
                  </a:txBody>
                  <a:tcPr marL="9525" marR="9525" marT="9525" marB="0" anchor="ctr"/>
                </a:tc>
                <a:tc>
                  <a:txBody>
                    <a:bodyPr/>
                    <a:lstStyle/>
                    <a:p>
                      <a:pPr algn="ctr" rtl="0" fontAlgn="ctr"/>
                      <a:r>
                        <a:rPr lang="fr-FR" sz="1600" b="0" i="0" u="none" strike="noStrike">
                          <a:solidFill>
                            <a:srgbClr val="000000"/>
                          </a:solidFill>
                          <a:effectLst/>
                          <a:latin typeface="Rockwell"/>
                        </a:rPr>
                        <a:t>392</a:t>
                      </a:r>
                    </a:p>
                  </a:txBody>
                  <a:tcPr marL="9525" marR="9525" marT="9525" marB="0" anchor="ctr"/>
                </a:tc>
                <a:tc>
                  <a:txBody>
                    <a:bodyPr/>
                    <a:lstStyle/>
                    <a:p>
                      <a:pPr algn="ctr" rtl="0" fontAlgn="ctr"/>
                      <a:r>
                        <a:rPr lang="fr-FR" sz="1600" b="0" i="0" u="none" strike="noStrike">
                          <a:solidFill>
                            <a:srgbClr val="000000"/>
                          </a:solidFill>
                          <a:effectLst/>
                          <a:latin typeface="Rockwell"/>
                        </a:rPr>
                        <a:t>3 384</a:t>
                      </a:r>
                    </a:p>
                  </a:txBody>
                  <a:tcPr marL="9525" marR="9525" marT="9525" marB="0" anchor="ctr"/>
                </a:tc>
              </a:tr>
              <a:tr h="370840">
                <a:tc>
                  <a:txBody>
                    <a:bodyPr/>
                    <a:lstStyle/>
                    <a:p>
                      <a:pPr algn="l" rtl="0" fontAlgn="ctr"/>
                      <a:r>
                        <a:rPr lang="fr-FR" sz="1400" b="0" i="0" u="none" strike="noStrike" dirty="0">
                          <a:solidFill>
                            <a:srgbClr val="000000"/>
                          </a:solidFill>
                          <a:effectLst/>
                          <a:latin typeface="Rockwell"/>
                        </a:rPr>
                        <a:t>Diffa</a:t>
                      </a:r>
                    </a:p>
                  </a:txBody>
                  <a:tcPr marL="9525" marR="9525" marT="9525" marB="0" anchor="ctr"/>
                </a:tc>
                <a:tc>
                  <a:txBody>
                    <a:bodyPr/>
                    <a:lstStyle/>
                    <a:p>
                      <a:pPr algn="ctr"/>
                      <a:r>
                        <a:rPr lang="fr-FR" sz="1600" dirty="0" smtClean="0"/>
                        <a:t>580,21</a:t>
                      </a:r>
                      <a:endParaRPr lang="fr-FR" sz="1600" dirty="0"/>
                    </a:p>
                  </a:txBody>
                  <a:tcPr/>
                </a:tc>
                <a:tc>
                  <a:txBody>
                    <a:bodyPr/>
                    <a:lstStyle/>
                    <a:p>
                      <a:pPr algn="ctr" rtl="0" fontAlgn="ctr"/>
                      <a:r>
                        <a:rPr lang="fr-FR" sz="1600" b="0" i="0" u="none" strike="noStrike" dirty="0">
                          <a:solidFill>
                            <a:srgbClr val="000000"/>
                          </a:solidFill>
                          <a:effectLst/>
                          <a:latin typeface="Rockwell"/>
                        </a:rPr>
                        <a:t>107</a:t>
                      </a:r>
                    </a:p>
                  </a:txBody>
                  <a:tcPr marL="9525" marR="9525" marT="9525" marB="0" anchor="ctr"/>
                </a:tc>
                <a:tc>
                  <a:txBody>
                    <a:bodyPr/>
                    <a:lstStyle/>
                    <a:p>
                      <a:pPr algn="ctr" rtl="0" fontAlgn="ctr"/>
                      <a:r>
                        <a:rPr lang="fr-FR" sz="1600" b="0" i="0" u="none" strike="noStrike" dirty="0">
                          <a:solidFill>
                            <a:srgbClr val="000000"/>
                          </a:solidFill>
                          <a:effectLst/>
                          <a:latin typeface="Rockwell"/>
                        </a:rPr>
                        <a:t>107</a:t>
                      </a:r>
                    </a:p>
                  </a:txBody>
                  <a:tcPr marL="9525" marR="9525" marT="9525" marB="0" anchor="ctr"/>
                </a:tc>
                <a:tc>
                  <a:txBody>
                    <a:bodyPr/>
                    <a:lstStyle/>
                    <a:p>
                      <a:pPr algn="ctr" rtl="0" fontAlgn="ctr"/>
                      <a:r>
                        <a:rPr lang="fr-FR" sz="1600" b="0" i="0" u="none" strike="noStrike" dirty="0">
                          <a:solidFill>
                            <a:srgbClr val="000000"/>
                          </a:solidFill>
                          <a:effectLst/>
                          <a:latin typeface="Rockwell"/>
                        </a:rPr>
                        <a:t>2 626</a:t>
                      </a:r>
                    </a:p>
                  </a:txBody>
                  <a:tcPr marL="9525" marR="9525" marT="9525" marB="0" anchor="ctr"/>
                </a:tc>
              </a:tr>
              <a:tr h="370840">
                <a:tc>
                  <a:txBody>
                    <a:bodyPr/>
                    <a:lstStyle/>
                    <a:p>
                      <a:pPr algn="l" rtl="0" fontAlgn="ctr"/>
                      <a:r>
                        <a:rPr lang="fr-FR" sz="1400" b="0" i="0" u="none" strike="noStrike" dirty="0" err="1">
                          <a:solidFill>
                            <a:srgbClr val="000000"/>
                          </a:solidFill>
                          <a:effectLst/>
                          <a:latin typeface="Rockwell"/>
                        </a:rPr>
                        <a:t>Gueskerou</a:t>
                      </a:r>
                      <a:endParaRPr lang="fr-FR" sz="1400" b="0" i="0" u="none" strike="noStrike" dirty="0">
                        <a:solidFill>
                          <a:srgbClr val="000000"/>
                        </a:solidFill>
                        <a:effectLst/>
                        <a:latin typeface="Rockwell"/>
                      </a:endParaRPr>
                    </a:p>
                  </a:txBody>
                  <a:tcPr marL="9525" marR="9525" marT="9525" marB="0" anchor="ctr"/>
                </a:tc>
                <a:tc>
                  <a:txBody>
                    <a:bodyPr/>
                    <a:lstStyle/>
                    <a:p>
                      <a:pPr algn="ctr"/>
                      <a:r>
                        <a:rPr lang="fr-FR" sz="1600" dirty="0" smtClean="0"/>
                        <a:t>150</a:t>
                      </a:r>
                      <a:endParaRPr lang="fr-FR" sz="1600" dirty="0"/>
                    </a:p>
                  </a:txBody>
                  <a:tcPr/>
                </a:tc>
                <a:tc>
                  <a:txBody>
                    <a:bodyPr/>
                    <a:lstStyle/>
                    <a:p>
                      <a:pPr algn="ctr" rtl="0" fontAlgn="ctr"/>
                      <a:r>
                        <a:rPr lang="fr-FR" sz="1600" b="0" i="0" u="none" strike="noStrike">
                          <a:solidFill>
                            <a:srgbClr val="000000"/>
                          </a:solidFill>
                          <a:effectLst/>
                          <a:latin typeface="Rockwell"/>
                        </a:rPr>
                        <a:t>1500</a:t>
                      </a:r>
                    </a:p>
                  </a:txBody>
                  <a:tcPr marL="9525" marR="9525" marT="9525" marB="0" anchor="ctr"/>
                </a:tc>
                <a:tc>
                  <a:txBody>
                    <a:bodyPr/>
                    <a:lstStyle/>
                    <a:p>
                      <a:pPr algn="ctr" rtl="0" fontAlgn="ctr"/>
                      <a:r>
                        <a:rPr lang="fr-FR" sz="1600" b="0" i="0" u="none" strike="noStrike">
                          <a:solidFill>
                            <a:srgbClr val="000000"/>
                          </a:solidFill>
                          <a:effectLst/>
                          <a:latin typeface="Rockwell"/>
                        </a:rPr>
                        <a:t>1500</a:t>
                      </a:r>
                    </a:p>
                  </a:txBody>
                  <a:tcPr marL="9525" marR="9525" marT="9525" marB="0" anchor="ctr"/>
                </a:tc>
                <a:tc>
                  <a:txBody>
                    <a:bodyPr/>
                    <a:lstStyle/>
                    <a:p>
                      <a:pPr algn="ctr" rtl="0" fontAlgn="ctr"/>
                      <a:r>
                        <a:rPr lang="fr-FR" sz="1600" b="0" i="0" u="none" strike="noStrike" dirty="0">
                          <a:solidFill>
                            <a:srgbClr val="000000"/>
                          </a:solidFill>
                          <a:effectLst/>
                          <a:latin typeface="Rockwell"/>
                        </a:rPr>
                        <a:t>2 670</a:t>
                      </a:r>
                    </a:p>
                  </a:txBody>
                  <a:tcPr marL="9525" marR="9525" marT="9525" marB="0" anchor="ctr"/>
                </a:tc>
              </a:tr>
              <a:tr h="370840">
                <a:tc>
                  <a:txBody>
                    <a:bodyPr/>
                    <a:lstStyle/>
                    <a:p>
                      <a:pPr algn="l" rtl="0" fontAlgn="ctr"/>
                      <a:r>
                        <a:rPr lang="fr-FR" sz="1400" b="0" i="0" u="none" strike="noStrike" dirty="0" err="1">
                          <a:solidFill>
                            <a:srgbClr val="000000"/>
                          </a:solidFill>
                          <a:effectLst/>
                          <a:latin typeface="Rockwell"/>
                        </a:rPr>
                        <a:t>Toumour</a:t>
                      </a:r>
                      <a:endParaRPr lang="fr-FR" sz="1400" b="0" i="0" u="none" strike="noStrike" dirty="0">
                        <a:solidFill>
                          <a:srgbClr val="000000"/>
                        </a:solidFill>
                        <a:effectLst/>
                        <a:latin typeface="Rockwell"/>
                      </a:endParaRPr>
                    </a:p>
                  </a:txBody>
                  <a:tcPr marL="9525" marR="9525" marT="9525" marB="0" anchor="ctr"/>
                </a:tc>
                <a:tc>
                  <a:txBody>
                    <a:bodyPr/>
                    <a:lstStyle/>
                    <a:p>
                      <a:pPr algn="ctr"/>
                      <a:r>
                        <a:rPr lang="fr-FR" sz="1600" dirty="0" smtClean="0"/>
                        <a:t>71</a:t>
                      </a:r>
                      <a:endParaRPr lang="fr-FR" sz="1600" dirty="0"/>
                    </a:p>
                  </a:txBody>
                  <a:tcPr/>
                </a:tc>
                <a:tc>
                  <a:txBody>
                    <a:bodyPr/>
                    <a:lstStyle/>
                    <a:p>
                      <a:pPr algn="ctr" rtl="0" fontAlgn="ctr"/>
                      <a:r>
                        <a:rPr lang="fr-FR" sz="1600" b="0" i="0" u="none" strike="noStrike">
                          <a:solidFill>
                            <a:srgbClr val="000000"/>
                          </a:solidFill>
                          <a:effectLst/>
                          <a:latin typeface="Rockwell"/>
                        </a:rPr>
                        <a:t>218,5</a:t>
                      </a:r>
                    </a:p>
                  </a:txBody>
                  <a:tcPr marL="9525" marR="9525" marT="9525" marB="0" anchor="ctr"/>
                </a:tc>
                <a:tc>
                  <a:txBody>
                    <a:bodyPr/>
                    <a:lstStyle/>
                    <a:p>
                      <a:pPr algn="ctr" rtl="0" fontAlgn="ctr"/>
                      <a:r>
                        <a:rPr lang="fr-FR" sz="1600" b="0" i="0" u="none" strike="noStrike">
                          <a:solidFill>
                            <a:srgbClr val="000000"/>
                          </a:solidFill>
                          <a:effectLst/>
                          <a:latin typeface="Rockwell"/>
                        </a:rPr>
                        <a:t>218,5</a:t>
                      </a:r>
                    </a:p>
                  </a:txBody>
                  <a:tcPr marL="9525" marR="9525" marT="9525" marB="0" anchor="ctr"/>
                </a:tc>
                <a:tc>
                  <a:txBody>
                    <a:bodyPr/>
                    <a:lstStyle/>
                    <a:p>
                      <a:pPr algn="ctr" rtl="0" fontAlgn="ctr"/>
                      <a:r>
                        <a:rPr lang="fr-FR" sz="1600" b="0" i="0" u="none" strike="noStrike" dirty="0">
                          <a:solidFill>
                            <a:srgbClr val="000000"/>
                          </a:solidFill>
                          <a:effectLst/>
                          <a:latin typeface="Rockwell"/>
                        </a:rPr>
                        <a:t>235</a:t>
                      </a:r>
                    </a:p>
                  </a:txBody>
                  <a:tcPr marL="9525" marR="9525" marT="9525" marB="0" anchor="ctr"/>
                </a:tc>
              </a:tr>
              <a:tr h="370840">
                <a:tc>
                  <a:txBody>
                    <a:bodyPr/>
                    <a:lstStyle/>
                    <a:p>
                      <a:pPr algn="l" rtl="0" fontAlgn="ctr"/>
                      <a:r>
                        <a:rPr lang="fr-FR" sz="1400" b="0" i="0" u="none" strike="noStrike" dirty="0" err="1">
                          <a:solidFill>
                            <a:srgbClr val="000000"/>
                          </a:solidFill>
                          <a:effectLst/>
                          <a:latin typeface="Rockwell"/>
                        </a:rPr>
                        <a:t>Bosso</a:t>
                      </a:r>
                      <a:endParaRPr lang="fr-FR" sz="1400" b="0" i="0" u="none" strike="noStrike" dirty="0">
                        <a:solidFill>
                          <a:srgbClr val="000000"/>
                        </a:solidFill>
                        <a:effectLst/>
                        <a:latin typeface="Rockwell"/>
                      </a:endParaRPr>
                    </a:p>
                  </a:txBody>
                  <a:tcPr marL="9525" marR="9525" marT="9525" marB="0" anchor="ctr"/>
                </a:tc>
                <a:tc>
                  <a:txBody>
                    <a:bodyPr/>
                    <a:lstStyle/>
                    <a:p>
                      <a:pPr algn="ctr"/>
                      <a:r>
                        <a:rPr lang="fr-FR" sz="1600" dirty="0" smtClean="0"/>
                        <a:t>527</a:t>
                      </a:r>
                      <a:endParaRPr lang="fr-FR" sz="1600" dirty="0"/>
                    </a:p>
                  </a:txBody>
                  <a:tcPr/>
                </a:tc>
                <a:tc>
                  <a:txBody>
                    <a:bodyPr/>
                    <a:lstStyle/>
                    <a:p>
                      <a:pPr algn="ctr" rtl="0" fontAlgn="ctr"/>
                      <a:r>
                        <a:rPr lang="fr-FR" sz="1600" b="0" i="0" u="none" strike="noStrike">
                          <a:solidFill>
                            <a:srgbClr val="000000"/>
                          </a:solidFill>
                          <a:effectLst/>
                          <a:latin typeface="Rockwell"/>
                        </a:rPr>
                        <a:t>1509,5</a:t>
                      </a:r>
                    </a:p>
                  </a:txBody>
                  <a:tcPr marL="9525" marR="9525" marT="9525" marB="0" anchor="ctr"/>
                </a:tc>
                <a:tc>
                  <a:txBody>
                    <a:bodyPr/>
                    <a:lstStyle/>
                    <a:p>
                      <a:pPr algn="ctr" rtl="0" fontAlgn="ctr"/>
                      <a:r>
                        <a:rPr lang="fr-FR" sz="1600" b="0" i="0" u="none" strike="noStrike">
                          <a:solidFill>
                            <a:srgbClr val="000000"/>
                          </a:solidFill>
                          <a:effectLst/>
                          <a:latin typeface="Rockwell"/>
                        </a:rPr>
                        <a:t>1509,5</a:t>
                      </a:r>
                    </a:p>
                  </a:txBody>
                  <a:tcPr marL="9525" marR="9525" marT="9525" marB="0" anchor="ctr"/>
                </a:tc>
                <a:tc>
                  <a:txBody>
                    <a:bodyPr/>
                    <a:lstStyle/>
                    <a:p>
                      <a:pPr algn="ctr" rtl="0" fontAlgn="ctr"/>
                      <a:r>
                        <a:rPr lang="fr-FR" sz="1600" b="0" i="0" u="none" strike="noStrike" dirty="0">
                          <a:solidFill>
                            <a:srgbClr val="000000"/>
                          </a:solidFill>
                          <a:effectLst/>
                          <a:latin typeface="Rockwell"/>
                        </a:rPr>
                        <a:t>2 251</a:t>
                      </a:r>
                    </a:p>
                  </a:txBody>
                  <a:tcPr marL="9525" marR="9525" marT="9525" marB="0" anchor="ctr"/>
                </a:tc>
              </a:tr>
              <a:tr h="370840">
                <a:tc>
                  <a:txBody>
                    <a:bodyPr/>
                    <a:lstStyle/>
                    <a:p>
                      <a:pPr algn="l"/>
                      <a:r>
                        <a:rPr lang="fr-FR" dirty="0" smtClean="0"/>
                        <a:t>Total</a:t>
                      </a:r>
                      <a:endParaRPr lang="fr-FR" dirty="0"/>
                    </a:p>
                  </a:txBody>
                  <a:tcPr/>
                </a:tc>
                <a:tc>
                  <a:txBody>
                    <a:bodyPr/>
                    <a:lstStyle/>
                    <a:p>
                      <a:pPr algn="ctr"/>
                      <a:r>
                        <a:rPr lang="fr-FR" sz="1600" dirty="0" smtClean="0"/>
                        <a:t>2828</a:t>
                      </a:r>
                      <a:endParaRPr lang="fr-FR" sz="1600" dirty="0"/>
                    </a:p>
                  </a:txBody>
                  <a:tcPr/>
                </a:tc>
                <a:tc>
                  <a:txBody>
                    <a:bodyPr/>
                    <a:lstStyle/>
                    <a:p>
                      <a:pPr algn="ctr" rtl="0" fontAlgn="ctr"/>
                      <a:r>
                        <a:rPr lang="fr-FR" sz="1600" b="1" i="0" u="none" strike="noStrike">
                          <a:solidFill>
                            <a:srgbClr val="000000"/>
                          </a:solidFill>
                          <a:effectLst/>
                          <a:latin typeface="Rockwell"/>
                        </a:rPr>
                        <a:t>4 077</a:t>
                      </a:r>
                    </a:p>
                  </a:txBody>
                  <a:tcPr marL="9525" marR="9525" marT="9525" marB="0" anchor="ctr"/>
                </a:tc>
                <a:tc>
                  <a:txBody>
                    <a:bodyPr/>
                    <a:lstStyle/>
                    <a:p>
                      <a:pPr algn="ctr" rtl="0" fontAlgn="ctr"/>
                      <a:r>
                        <a:rPr lang="fr-FR" sz="1600" b="1" i="0" u="none" strike="noStrike">
                          <a:solidFill>
                            <a:srgbClr val="000000"/>
                          </a:solidFill>
                          <a:effectLst/>
                          <a:latin typeface="Rockwell"/>
                        </a:rPr>
                        <a:t>4 077</a:t>
                      </a:r>
                    </a:p>
                  </a:txBody>
                  <a:tcPr marL="9525" marR="9525" marT="9525" marB="0" anchor="ctr"/>
                </a:tc>
                <a:tc>
                  <a:txBody>
                    <a:bodyPr/>
                    <a:lstStyle/>
                    <a:p>
                      <a:pPr algn="ctr" rtl="0" fontAlgn="ctr"/>
                      <a:r>
                        <a:rPr lang="fr-FR" sz="1600" b="1" i="0" u="none" strike="noStrike" dirty="0">
                          <a:solidFill>
                            <a:srgbClr val="000000"/>
                          </a:solidFill>
                          <a:effectLst/>
                          <a:latin typeface="Rockwell"/>
                        </a:rPr>
                        <a:t>13 985</a:t>
                      </a:r>
                    </a:p>
                  </a:txBody>
                  <a:tcPr marL="9525" marR="9525" marT="9525" marB="0" anchor="ctr"/>
                </a:tc>
              </a:tr>
              <a:tr h="370840">
                <a:tc>
                  <a:txBody>
                    <a:bodyPr/>
                    <a:lstStyle/>
                    <a:p>
                      <a:pPr algn="l"/>
                      <a:r>
                        <a:rPr lang="fr-FR" b="1" dirty="0" smtClean="0"/>
                        <a:t>Valeur</a:t>
                      </a:r>
                      <a:endParaRPr lang="fr-FR" b="1" dirty="0"/>
                    </a:p>
                  </a:txBody>
                  <a:tcPr/>
                </a:tc>
                <a:tc>
                  <a:txBody>
                    <a:bodyPr/>
                    <a:lstStyle/>
                    <a:p>
                      <a:pPr algn="ctr"/>
                      <a:r>
                        <a:rPr lang="fr-FR" sz="1600" b="1" dirty="0" smtClean="0"/>
                        <a:t>4 206 962 375</a:t>
                      </a:r>
                      <a:endParaRPr lang="fr-FR" sz="1600" b="1" dirty="0"/>
                    </a:p>
                  </a:txBody>
                  <a:tcPr/>
                </a:tc>
                <a:tc>
                  <a:txBody>
                    <a:bodyPr/>
                    <a:lstStyle/>
                    <a:p>
                      <a:pPr algn="ctr" rtl="0" fontAlgn="ctr"/>
                      <a:r>
                        <a:rPr lang="fr-FR" sz="1600" b="1" i="0" u="none" strike="noStrike" dirty="0">
                          <a:solidFill>
                            <a:srgbClr val="000000"/>
                          </a:solidFill>
                          <a:effectLst/>
                          <a:latin typeface="Rockwell"/>
                        </a:rPr>
                        <a:t>10 600 200 000</a:t>
                      </a:r>
                    </a:p>
                  </a:txBody>
                  <a:tcPr marL="9525" marR="9525" marT="9525" marB="0" anchor="ctr"/>
                </a:tc>
                <a:tc>
                  <a:txBody>
                    <a:bodyPr/>
                    <a:lstStyle/>
                    <a:p>
                      <a:pPr algn="ctr" rtl="0" fontAlgn="ctr"/>
                      <a:r>
                        <a:rPr lang="fr-FR" sz="1600" b="1" i="0" u="none" strike="noStrike" dirty="0">
                          <a:solidFill>
                            <a:srgbClr val="000000"/>
                          </a:solidFill>
                          <a:effectLst/>
                          <a:latin typeface="Rockwell"/>
                        </a:rPr>
                        <a:t>10 600 200 000</a:t>
                      </a:r>
                    </a:p>
                  </a:txBody>
                  <a:tcPr marL="9525" marR="9525" marT="9525" marB="0" anchor="ctr"/>
                </a:tc>
                <a:tc>
                  <a:txBody>
                    <a:bodyPr/>
                    <a:lstStyle/>
                    <a:p>
                      <a:pPr algn="ctr" rtl="0" fontAlgn="ctr"/>
                      <a:r>
                        <a:rPr lang="fr-FR" sz="1600" b="1" i="0" u="none" strike="noStrike" dirty="0">
                          <a:solidFill>
                            <a:srgbClr val="000000"/>
                          </a:solidFill>
                          <a:effectLst/>
                          <a:latin typeface="Rockwell"/>
                        </a:rPr>
                        <a:t>27 030 729 575</a:t>
                      </a:r>
                    </a:p>
                  </a:txBody>
                  <a:tcPr marL="9525" marR="9525" marT="9525" marB="0" anchor="ctr"/>
                </a:tc>
              </a:tr>
            </a:tbl>
          </a:graphicData>
        </a:graphic>
      </p:graphicFrame>
    </p:spTree>
    <p:extLst>
      <p:ext uri="{BB962C8B-B14F-4D97-AF65-F5344CB8AC3E}">
        <p14:creationId xmlns:p14="http://schemas.microsoft.com/office/powerpoint/2010/main" val="12641049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RECOMMANDATIONS</a:t>
            </a:r>
            <a:endParaRPr lang="fr-FR" dirty="0"/>
          </a:p>
        </p:txBody>
      </p:sp>
      <p:sp>
        <p:nvSpPr>
          <p:cNvPr id="3" name="Espace réservé du contenu 2"/>
          <p:cNvSpPr>
            <a:spLocks noGrp="1"/>
          </p:cNvSpPr>
          <p:nvPr>
            <p:ph idx="1"/>
          </p:nvPr>
        </p:nvSpPr>
        <p:spPr/>
        <p:txBody>
          <a:bodyPr/>
          <a:lstStyle/>
          <a:p>
            <a:pPr marL="0" indent="0">
              <a:buNone/>
            </a:pPr>
            <a:endParaRPr lang="fr-FR" dirty="0"/>
          </a:p>
          <a:p>
            <a:pPr marL="0" indent="0">
              <a:buNone/>
            </a:pP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2998921416"/>
              </p:ext>
            </p:extLst>
          </p:nvPr>
        </p:nvGraphicFramePr>
        <p:xfrm>
          <a:off x="179512" y="1412776"/>
          <a:ext cx="8712968" cy="5081649"/>
        </p:xfrm>
        <a:graphic>
          <a:graphicData uri="http://schemas.openxmlformats.org/drawingml/2006/table">
            <a:tbl>
              <a:tblPr>
                <a:tableStyleId>{5C22544A-7EE6-4342-B048-85BDC9FD1C3A}</a:tableStyleId>
              </a:tblPr>
              <a:tblGrid>
                <a:gridCol w="8712968"/>
              </a:tblGrid>
              <a:tr h="993711">
                <a:tc>
                  <a:txBody>
                    <a:bodyPr/>
                    <a:lstStyle/>
                    <a:p>
                      <a:pPr algn="l" fontAlgn="b"/>
                      <a:r>
                        <a:rPr lang="fr-FR" sz="3600" b="1" u="none" strike="noStrike" dirty="0">
                          <a:effectLst/>
                        </a:rPr>
                        <a:t>Pour minimiser les impacts négatifs des inondations</a:t>
                      </a:r>
                      <a:endParaRPr lang="fr-FR" sz="3600" b="1" i="0" u="none" strike="noStrike" dirty="0">
                        <a:solidFill>
                          <a:srgbClr val="000000"/>
                        </a:solidFill>
                        <a:effectLst/>
                        <a:latin typeface="Calibri"/>
                      </a:endParaRPr>
                    </a:p>
                  </a:txBody>
                  <a:tcPr marL="9525" marR="9525" marT="9525" marB="0" anchor="b"/>
                </a:tc>
              </a:tr>
              <a:tr h="993711">
                <a:tc>
                  <a:txBody>
                    <a:bodyPr/>
                    <a:lstStyle/>
                    <a:p>
                      <a:pPr algn="l" fontAlgn="b"/>
                      <a:endParaRPr lang="fr-FR" sz="3600" b="0" i="0" u="none" strike="noStrike" dirty="0">
                        <a:solidFill>
                          <a:srgbClr val="000000"/>
                        </a:solidFill>
                        <a:effectLst/>
                        <a:latin typeface="Calibri"/>
                      </a:endParaRPr>
                    </a:p>
                  </a:txBody>
                  <a:tcPr marL="9525" marR="9525" marT="9525" marB="0" anchor="b"/>
                </a:tc>
              </a:tr>
              <a:tr h="993711">
                <a:tc>
                  <a:txBody>
                    <a:bodyPr/>
                    <a:lstStyle/>
                    <a:p>
                      <a:pPr algn="l" fontAlgn="b"/>
                      <a:r>
                        <a:rPr lang="fr-FR" sz="3600" u="none" strike="noStrike" dirty="0">
                          <a:effectLst/>
                        </a:rPr>
                        <a:t>1. information / sensibilisation </a:t>
                      </a:r>
                      <a:r>
                        <a:rPr lang="fr-FR" sz="3600" u="none" strike="noStrike" dirty="0" smtClean="0">
                          <a:effectLst/>
                        </a:rPr>
                        <a:t>des populations</a:t>
                      </a:r>
                      <a:endParaRPr lang="fr-FR" sz="3600" b="1" i="0" u="none" strike="noStrike" dirty="0">
                        <a:solidFill>
                          <a:srgbClr val="000000"/>
                        </a:solidFill>
                        <a:effectLst/>
                        <a:latin typeface="Calibri"/>
                      </a:endParaRPr>
                    </a:p>
                  </a:txBody>
                  <a:tcPr marL="9525" marR="9525" marT="9525" marB="0" anchor="b"/>
                </a:tc>
              </a:tr>
              <a:tr h="993711">
                <a:tc>
                  <a:txBody>
                    <a:bodyPr/>
                    <a:lstStyle/>
                    <a:p>
                      <a:pPr algn="l" fontAlgn="b"/>
                      <a:r>
                        <a:rPr lang="fr-FR" sz="3600" u="none" strike="noStrike" dirty="0">
                          <a:effectLst/>
                        </a:rPr>
                        <a:t>2. Faire des retenues d'eau</a:t>
                      </a:r>
                      <a:endParaRPr lang="fr-FR" sz="3600" b="1" i="0" u="none" strike="noStrike" dirty="0">
                        <a:solidFill>
                          <a:srgbClr val="000000"/>
                        </a:solidFill>
                        <a:effectLst/>
                        <a:latin typeface="Calibri"/>
                      </a:endParaRPr>
                    </a:p>
                  </a:txBody>
                  <a:tcPr marL="9525" marR="9525" marT="9525" marB="0" anchor="b"/>
                </a:tc>
              </a:tr>
              <a:tr h="993711">
                <a:tc>
                  <a:txBody>
                    <a:bodyPr/>
                    <a:lstStyle/>
                    <a:p>
                      <a:pPr algn="l" fontAlgn="b"/>
                      <a:r>
                        <a:rPr lang="fr-FR" sz="3600" u="none" strike="noStrike" dirty="0">
                          <a:effectLst/>
                        </a:rPr>
                        <a:t>3. Désensabler le lit </a:t>
                      </a:r>
                      <a:r>
                        <a:rPr lang="fr-FR" sz="3600" u="none" strike="noStrike" dirty="0" smtClean="0">
                          <a:effectLst/>
                        </a:rPr>
                        <a:t>de la Komadougou</a:t>
                      </a:r>
                      <a:endParaRPr lang="fr-FR" sz="36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652591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noAutofit/>
          </a:bodyPr>
          <a:lstStyle/>
          <a:p>
            <a:r>
              <a:rPr lang="fr-FR" sz="3600" b="1" dirty="0" smtClean="0">
                <a:solidFill>
                  <a:srgbClr val="0070C0"/>
                </a:solidFill>
                <a:latin typeface="Arial Black" pitchFamily="34" charset="0"/>
              </a:rPr>
              <a:t>Je vous remercie pour votre aimable attention </a:t>
            </a:r>
            <a:endParaRPr lang="fr-FR" sz="3600" b="1" dirty="0">
              <a:solidFill>
                <a:srgbClr val="0070C0"/>
              </a:solidFill>
              <a:latin typeface="Arial Black" pitchFamily="34" charset="0"/>
            </a:endParaRPr>
          </a:p>
        </p:txBody>
      </p:sp>
      <p:sp>
        <p:nvSpPr>
          <p:cNvPr id="3" name="Espace réservé du contenu 2"/>
          <p:cNvSpPr>
            <a:spLocks noGrp="1"/>
          </p:cNvSpPr>
          <p:nvPr>
            <p:ph idx="1"/>
          </p:nvPr>
        </p:nvSpPr>
        <p:spPr>
          <a:xfrm>
            <a:off x="395536" y="1340768"/>
            <a:ext cx="8424936" cy="5069160"/>
          </a:xfrm>
        </p:spPr>
        <p:txBody>
          <a:bodyPr>
            <a:normAutofit/>
          </a:bodyPr>
          <a:lstStyle/>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a:p>
          <a:p>
            <a:pPr marL="0" indent="0">
              <a:buNone/>
            </a:pPr>
            <a:endParaRPr lang="fr-FR" dirty="0" smtClean="0"/>
          </a:p>
          <a:p>
            <a:pPr marL="0" indent="0" algn="ctr">
              <a:buNone/>
            </a:pPr>
            <a:endParaRPr lang="fr-F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7044405" cy="443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646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864096"/>
          </a:xfrm>
          <a:solidFill>
            <a:schemeClr val="accent5">
              <a:lumMod val="20000"/>
              <a:lumOff val="80000"/>
            </a:schemeClr>
          </a:solidFill>
          <a:ln w="57150">
            <a:solidFill>
              <a:schemeClr val="accent1"/>
            </a:solidFill>
          </a:ln>
        </p:spPr>
        <p:txBody>
          <a:bodyPr>
            <a:noAutofit/>
          </a:bodyPr>
          <a:lstStyle/>
          <a:p>
            <a:r>
              <a:rPr lang="fr-FR" sz="3200" b="1" dirty="0" smtClean="0">
                <a:solidFill>
                  <a:schemeClr val="accent6">
                    <a:lumMod val="75000"/>
                  </a:schemeClr>
                </a:solidFill>
              </a:rPr>
              <a:t>1. </a:t>
            </a:r>
            <a:r>
              <a:rPr lang="fr-FR" sz="3200" b="1" dirty="0" smtClean="0"/>
              <a:t>PRESENTATION </a:t>
            </a:r>
            <a:r>
              <a:rPr lang="fr-FR" sz="3200" b="1" dirty="0"/>
              <a:t>ET ETAT DES LIEUX DE LA REGION </a:t>
            </a:r>
            <a:endParaRPr lang="fr-FR" sz="3200" b="1" dirty="0">
              <a:solidFill>
                <a:schemeClr val="accent6">
                  <a:lumMod val="75000"/>
                </a:schemeClr>
              </a:solidFill>
            </a:endParaRPr>
          </a:p>
        </p:txBody>
      </p:sp>
      <p:sp>
        <p:nvSpPr>
          <p:cNvPr id="3" name="Espace réservé du contenu 2"/>
          <p:cNvSpPr>
            <a:spLocks noGrp="1"/>
          </p:cNvSpPr>
          <p:nvPr>
            <p:ph idx="1"/>
          </p:nvPr>
        </p:nvSpPr>
        <p:spPr>
          <a:xfrm>
            <a:off x="107504" y="953135"/>
            <a:ext cx="8856984" cy="5904865"/>
          </a:xfrm>
        </p:spPr>
        <p:txBody>
          <a:bodyPr>
            <a:noAutofit/>
          </a:bodyPr>
          <a:lstStyle/>
          <a:p>
            <a:pPr marL="0" indent="0">
              <a:buNone/>
            </a:pPr>
            <a:r>
              <a:rPr lang="fr-FR" sz="2000" b="1" dirty="0" smtClean="0"/>
              <a:t>  </a:t>
            </a:r>
            <a:endParaRPr lang="fr-FR" sz="2000" b="1" dirty="0"/>
          </a:p>
          <a:p>
            <a:pPr marL="0" indent="0">
              <a:buNone/>
            </a:pPr>
            <a:r>
              <a:rPr lang="fr-FR" sz="2000" dirty="0" smtClean="0"/>
              <a:t>Arrosée par le Lac Tchad et la </a:t>
            </a:r>
            <a:r>
              <a:rPr lang="fr-FR" sz="2000" dirty="0" err="1" smtClean="0"/>
              <a:t>Komodougou</a:t>
            </a:r>
            <a:r>
              <a:rPr lang="fr-FR" sz="2000" dirty="0" smtClean="0"/>
              <a:t> Yobé,  et située à l’Est du Niger, la région du Soleil Levant couvre une superficie de 156906km²pour une population de ……….. Habitants . C’est l’une des région la moins densément peuplée avec 3,5Hbt/km² et compte 85% de sédentaires pour 15% de nomades.</a:t>
            </a:r>
          </a:p>
          <a:p>
            <a:pPr marL="0" indent="0">
              <a:buNone/>
            </a:pPr>
            <a:r>
              <a:rPr lang="fr-FR" sz="2000" dirty="0" smtClean="0"/>
              <a:t>L’économie régionale est basée essentiellement sur la production agro-sylvo-pastorale et halieutique. Elle regorge d’énormes potentialités économiques.</a:t>
            </a:r>
          </a:p>
          <a:p>
            <a:pPr marL="0" indent="0">
              <a:buNone/>
            </a:pPr>
            <a:r>
              <a:rPr lang="fr-FR" sz="2000" dirty="0" smtClean="0"/>
              <a:t>La région a durement été affectée par une situation sécuritaire très critique avec la circulation illicite d’armes de guerre, la montée des idéologies religieuses extrémistes et l’</a:t>
            </a:r>
            <a:r>
              <a:rPr lang="fr-FR" sz="2000" dirty="0" err="1" smtClean="0"/>
              <a:t>enrolement</a:t>
            </a:r>
            <a:r>
              <a:rPr lang="fr-FR" sz="2000" dirty="0" smtClean="0"/>
              <a:t> des jeunes </a:t>
            </a:r>
            <a:r>
              <a:rPr lang="fr-FR" sz="2000" dirty="0" err="1" smtClean="0"/>
              <a:t>désoeuvrés</a:t>
            </a:r>
            <a:r>
              <a:rPr lang="fr-FR" sz="2000" dirty="0" smtClean="0"/>
              <a:t>. </a:t>
            </a:r>
          </a:p>
          <a:p>
            <a:pPr marL="0" indent="0">
              <a:buNone/>
            </a:pPr>
            <a:r>
              <a:rPr lang="fr-FR" sz="2000" dirty="0" smtClean="0"/>
              <a:t>Depuis le 06 février 2015, les différentes  attaques de </a:t>
            </a:r>
            <a:r>
              <a:rPr lang="fr-FR" sz="2000" dirty="0" err="1" smtClean="0"/>
              <a:t>Boko</a:t>
            </a:r>
            <a:r>
              <a:rPr lang="fr-FR" sz="2000" dirty="0" smtClean="0"/>
              <a:t> </a:t>
            </a:r>
            <a:r>
              <a:rPr lang="fr-FR" sz="2000" dirty="0" err="1" smtClean="0"/>
              <a:t>Haram</a:t>
            </a:r>
            <a:r>
              <a:rPr lang="fr-FR" sz="2000" dirty="0" smtClean="0"/>
              <a:t> ont occasionné des déplacements massifs des populations en direction des zones plus sécurisées.</a:t>
            </a:r>
          </a:p>
          <a:p>
            <a:pPr marL="0" indent="0">
              <a:buNone/>
            </a:pPr>
            <a:r>
              <a:rPr lang="fr-FR" sz="2000" dirty="0" smtClean="0"/>
              <a:t>La réplique rigoureuse des armées des états du Niger, du Nigéria, du Tchad et du Cameroun a permis de stabiliser la situation.  Mais l’ennemi garde toujours une capacité de nuisance.</a:t>
            </a:r>
          </a:p>
          <a:p>
            <a:pPr marL="0" indent="0">
              <a:buNone/>
            </a:pPr>
            <a:r>
              <a:rPr lang="fr-FR" sz="2000" dirty="0" smtClean="0"/>
              <a:t>L’insécurité a ralenti considérablement la vie socioéconomique et culturelle de Diffa, elle a entre autre mis en péril l’existence même des Collectivités Territoriales </a:t>
            </a:r>
            <a:r>
              <a:rPr lang="fr-FR" sz="2000" dirty="0"/>
              <a:t>(</a:t>
            </a:r>
            <a:r>
              <a:rPr lang="fr-FR" sz="2000" dirty="0" err="1" smtClean="0"/>
              <a:t>Bosso</a:t>
            </a:r>
            <a:r>
              <a:rPr lang="fr-FR" sz="2000" dirty="0" smtClean="0"/>
              <a:t>  sur 117 villages administratifs et hameaux, seuls la ville de </a:t>
            </a:r>
            <a:r>
              <a:rPr lang="fr-FR" sz="2000" dirty="0" err="1" smtClean="0"/>
              <a:t>Bossochef</a:t>
            </a:r>
            <a:r>
              <a:rPr lang="fr-FR" sz="2000" dirty="0" smtClean="0"/>
              <a:t> lieu du département et </a:t>
            </a:r>
            <a:r>
              <a:rPr lang="fr-FR" sz="2000" dirty="0" err="1" smtClean="0"/>
              <a:t>Toumour</a:t>
            </a:r>
            <a:r>
              <a:rPr lang="fr-FR" sz="2000" dirty="0" smtClean="0"/>
              <a:t>, chef lieu de commune n’ont pas quittés) </a:t>
            </a:r>
            <a:endParaRPr lang="fr-FR" sz="2000" dirty="0"/>
          </a:p>
        </p:txBody>
      </p:sp>
    </p:spTree>
    <p:extLst>
      <p:ext uri="{BB962C8B-B14F-4D97-AF65-F5344CB8AC3E}">
        <p14:creationId xmlns:p14="http://schemas.microsoft.com/office/powerpoint/2010/main" val="936156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864096"/>
          </a:xfrm>
          <a:solidFill>
            <a:schemeClr val="accent5">
              <a:lumMod val="20000"/>
              <a:lumOff val="80000"/>
            </a:schemeClr>
          </a:solidFill>
          <a:ln w="57150">
            <a:solidFill>
              <a:schemeClr val="accent1"/>
            </a:solidFill>
          </a:ln>
        </p:spPr>
        <p:txBody>
          <a:bodyPr>
            <a:noAutofit/>
          </a:bodyPr>
          <a:lstStyle/>
          <a:p>
            <a:r>
              <a:rPr lang="fr-FR" sz="3200" b="1" dirty="0" smtClean="0">
                <a:solidFill>
                  <a:schemeClr val="accent6">
                    <a:lumMod val="75000"/>
                  </a:schemeClr>
                </a:solidFill>
              </a:rPr>
              <a:t>1. </a:t>
            </a:r>
            <a:r>
              <a:rPr lang="fr-FR" sz="3200" b="1" dirty="0" smtClean="0"/>
              <a:t>PRESENTATION </a:t>
            </a:r>
            <a:r>
              <a:rPr lang="fr-FR" sz="3200" b="1" dirty="0"/>
              <a:t>ET ETAT DES LIEUX DE LA REGION </a:t>
            </a:r>
            <a:endParaRPr lang="fr-FR" sz="3200" b="1" dirty="0">
              <a:solidFill>
                <a:schemeClr val="accent6">
                  <a:lumMod val="75000"/>
                </a:schemeClr>
              </a:solidFill>
            </a:endParaRPr>
          </a:p>
        </p:txBody>
      </p:sp>
      <p:sp>
        <p:nvSpPr>
          <p:cNvPr id="3" name="Espace réservé du contenu 2"/>
          <p:cNvSpPr>
            <a:spLocks noGrp="1"/>
          </p:cNvSpPr>
          <p:nvPr>
            <p:ph idx="1"/>
          </p:nvPr>
        </p:nvSpPr>
        <p:spPr>
          <a:xfrm>
            <a:off x="107504" y="953135"/>
            <a:ext cx="8856984" cy="5904865"/>
          </a:xfrm>
        </p:spPr>
        <p:txBody>
          <a:bodyPr>
            <a:noAutofit/>
          </a:bodyPr>
          <a:lstStyle/>
          <a:p>
            <a:pPr marL="0" indent="0">
              <a:buNone/>
            </a:pPr>
            <a:r>
              <a:rPr lang="fr-FR" sz="2000" b="1" dirty="0" smtClean="0"/>
              <a:t>  </a:t>
            </a:r>
            <a:endParaRPr lang="fr-FR" sz="2000" b="1" dirty="0"/>
          </a:p>
          <a:p>
            <a:pPr marL="0" indent="0">
              <a:buNone/>
            </a:pPr>
            <a:r>
              <a:rPr lang="fr-FR" sz="2000" dirty="0" smtClean="0"/>
              <a:t> Malgré les efforts de l’Etat et de 246 programmes/projets et </a:t>
            </a:r>
            <a:r>
              <a:rPr lang="fr-FR" sz="2000" dirty="0" err="1" smtClean="0"/>
              <a:t>ONGs</a:t>
            </a:r>
            <a:r>
              <a:rPr lang="fr-FR" sz="2000" dirty="0" smtClean="0"/>
              <a:t> intervenant, la région fait face à  d’</a:t>
            </a:r>
            <a:r>
              <a:rPr lang="fr-FR" sz="2000" dirty="0" err="1" smtClean="0"/>
              <a:t>inombrables</a:t>
            </a:r>
            <a:r>
              <a:rPr lang="fr-FR" sz="2000" dirty="0" smtClean="0"/>
              <a:t> défis (sanitaire, alimentaire, éducatif, migratoire, sécuritaire, hydraulique, assainissement etc.). Elle enregistre l’état d’urgence le plus long de la sous région (6 ans) et continue de souffrir de la recrudescence de l’insécurité liés aux GANES, mais aussi des tensions intra et intercommunautaires autour des ressources partagées d’une zone déjà fragilisée dont l’accès aux services sociaux de base et infrastructures est limité. Toutefois la résistance voir la résilience des communautés face au défi sécuritaire peut </a:t>
            </a:r>
            <a:r>
              <a:rPr lang="fr-FR" sz="2000" dirty="0" err="1" smtClean="0"/>
              <a:t>etre</a:t>
            </a:r>
            <a:r>
              <a:rPr lang="fr-FR" sz="2000" dirty="0" smtClean="0"/>
              <a:t> ébranlée à tout moment  faute de s’attaquer aux causes profondes de son émergence et de son amplification que sont :la pauvreté, la faible gouvernance et le manque d’opportunités pour les jeunes. </a:t>
            </a:r>
          </a:p>
          <a:p>
            <a:pPr marL="0" indent="0">
              <a:buNone/>
            </a:pPr>
            <a:r>
              <a:rPr lang="fr-FR" sz="2000" dirty="0" smtClean="0"/>
              <a:t>Du retour des populations : </a:t>
            </a:r>
          </a:p>
          <a:p>
            <a:pPr marL="0" indent="0">
              <a:buNone/>
            </a:pPr>
            <a:r>
              <a:rPr lang="fr-FR" sz="2000" dirty="0" smtClean="0"/>
              <a:t>Les efforts déployés par nos FDS et l’élection du président de la République, son Excellence </a:t>
            </a:r>
            <a:r>
              <a:rPr lang="fr-FR" sz="2000" dirty="0" err="1" smtClean="0"/>
              <a:t>Bazoum</a:t>
            </a:r>
            <a:r>
              <a:rPr lang="fr-FR" sz="2000" dirty="0" smtClean="0"/>
              <a:t> Mohamed  ont créé de manière générale, une accalmie dans la région et suscité au sein de la communauté des déplacés internes un espoir de retour dans au pays natal.</a:t>
            </a:r>
          </a:p>
          <a:p>
            <a:pPr marL="0" indent="0">
              <a:buNone/>
            </a:pPr>
            <a:r>
              <a:rPr lang="fr-FR" sz="2000" dirty="0" smtClean="0"/>
              <a:t>Le 20 juin 2021, le chef de l’Etat a instruit le Gouverneur à matérialiser et </a:t>
            </a:r>
            <a:r>
              <a:rPr lang="fr-FR" sz="2000" dirty="0" err="1" smtClean="0"/>
              <a:t>satisfaireledésir</a:t>
            </a:r>
            <a:r>
              <a:rPr lang="fr-FR" sz="2000" dirty="0" smtClean="0"/>
              <a:t> </a:t>
            </a:r>
            <a:r>
              <a:rPr lang="fr-FR" sz="2000" dirty="0" err="1" smtClean="0"/>
              <a:t>descommunaut</a:t>
            </a:r>
            <a:r>
              <a:rPr lang="fr-FR" sz="2000" dirty="0" smtClean="0"/>
              <a:t> </a:t>
            </a:r>
            <a:r>
              <a:rPr lang="fr-FR" sz="2000" dirty="0" err="1" smtClean="0"/>
              <a:t>és</a:t>
            </a:r>
            <a:r>
              <a:rPr lang="fr-FR" sz="2000" dirty="0" smtClean="0"/>
              <a:t> </a:t>
            </a:r>
            <a:r>
              <a:rPr lang="fr-FR" sz="2000" dirty="0" err="1" smtClean="0"/>
              <a:t>etprocéder</a:t>
            </a:r>
            <a:r>
              <a:rPr lang="fr-FR" sz="2000" dirty="0" smtClean="0"/>
              <a:t> au lancement de l’opération retour volontaires </a:t>
            </a:r>
            <a:r>
              <a:rPr lang="fr-FR" sz="2000" dirty="0" err="1" smtClean="0"/>
              <a:t>desdéplacés</a:t>
            </a:r>
            <a:r>
              <a:rPr lang="fr-FR" sz="2000" dirty="0" smtClean="0"/>
              <a:t> internes (</a:t>
            </a:r>
            <a:r>
              <a:rPr lang="fr-FR" sz="2000" dirty="0" err="1" smtClean="0"/>
              <a:t>PDIs</a:t>
            </a:r>
            <a:r>
              <a:rPr lang="fr-FR" sz="2000" dirty="0" smtClean="0"/>
              <a:t>).</a:t>
            </a:r>
            <a:endParaRPr lang="fr-FR" sz="2000" dirty="0"/>
          </a:p>
        </p:txBody>
      </p:sp>
    </p:spTree>
    <p:extLst>
      <p:ext uri="{BB962C8B-B14F-4D97-AF65-F5344CB8AC3E}">
        <p14:creationId xmlns:p14="http://schemas.microsoft.com/office/powerpoint/2010/main" val="2663068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6336704"/>
          </a:xfrm>
        </p:spPr>
        <p:txBody>
          <a:bodyPr>
            <a:normAutofit fontScale="92500" lnSpcReduction="10000"/>
          </a:bodyPr>
          <a:lstStyle/>
          <a:p>
            <a:pPr marL="0" indent="0" algn="just">
              <a:buNone/>
            </a:pPr>
            <a:r>
              <a:rPr lang="fr-FR" sz="2000" dirty="0" smtClean="0"/>
              <a:t>Environ, 1187ménages, soient 5927personnes ont quitté les sites d’accueil de </a:t>
            </a:r>
            <a:r>
              <a:rPr lang="fr-FR" sz="2000" dirty="0" err="1" smtClean="0"/>
              <a:t>Awaridi</a:t>
            </a:r>
            <a:r>
              <a:rPr lang="fr-FR" sz="2000" dirty="0" smtClean="0"/>
              <a:t>, </a:t>
            </a:r>
            <a:r>
              <a:rPr lang="fr-FR" sz="2000" dirty="0" err="1" smtClean="0"/>
              <a:t>Ariguirguidi</a:t>
            </a:r>
            <a:r>
              <a:rPr lang="fr-FR" sz="2000" dirty="0" smtClean="0"/>
              <a:t> pour leurs villages d’origine.</a:t>
            </a:r>
          </a:p>
          <a:p>
            <a:pPr marL="0" indent="0" algn="just">
              <a:buNone/>
            </a:pPr>
            <a:r>
              <a:rPr lang="fr-FR" sz="2000" dirty="0" smtClean="0"/>
              <a:t>Aussi pour disposer des données statistiques fiables des personnes engagées au retour volontaire dans leurs villages d’origine, une opération d’enregistrement et de distribution de coupon alimentaire a été mise en place.</a:t>
            </a:r>
          </a:p>
          <a:p>
            <a:pPr marL="0" indent="0" algn="just">
              <a:buNone/>
            </a:pPr>
            <a:r>
              <a:rPr lang="fr-FR" sz="2000" dirty="0" smtClean="0"/>
              <a:t>Sur l’ensemble des 300 villages initialement planifiés pour la première phase, 25 villages ont déjà été regagnés par leurs populations.</a:t>
            </a:r>
          </a:p>
          <a:p>
            <a:pPr marL="0" indent="0" algn="just">
              <a:buNone/>
            </a:pPr>
            <a:r>
              <a:rPr lang="fr-FR" sz="2000" dirty="0" smtClean="0"/>
              <a:t>Au 03/08/2021, ce sont 7804 ménages de 42831peronnes qui ont été retournées dans leurs villages respectifs.</a:t>
            </a:r>
            <a:r>
              <a:rPr lang="fr-FR" sz="2800" dirty="0" smtClean="0"/>
              <a:t> </a:t>
            </a:r>
          </a:p>
          <a:p>
            <a:pPr marL="0" indent="0" algn="just">
              <a:buNone/>
            </a:pPr>
            <a:r>
              <a:rPr lang="fr-FR" sz="2100" dirty="0"/>
              <a:t>Conformément à l’alignement du PDR au PDES, le Conseil  Régional recommande:</a:t>
            </a:r>
          </a:p>
          <a:p>
            <a:pPr algn="just">
              <a:buFont typeface="Wingdings" pitchFamily="2" charset="2"/>
              <a:buChar char="ü"/>
            </a:pPr>
            <a:r>
              <a:rPr lang="fr-FR" sz="2100" dirty="0"/>
              <a:t>Promotion des initiatives de développement </a:t>
            </a:r>
            <a:r>
              <a:rPr lang="fr-FR" sz="2100" dirty="0" smtClean="0"/>
              <a:t>pour la </a:t>
            </a:r>
            <a:r>
              <a:rPr lang="fr-FR" sz="2100" dirty="0"/>
              <a:t>paix/sécurité</a:t>
            </a:r>
          </a:p>
          <a:p>
            <a:pPr algn="just">
              <a:buFont typeface="Wingdings" pitchFamily="2" charset="2"/>
              <a:buChar char="ü"/>
            </a:pPr>
            <a:r>
              <a:rPr lang="fr-FR" sz="2100" dirty="0"/>
              <a:t>Formuler et mettre en œuvre des plans de sortie </a:t>
            </a:r>
            <a:r>
              <a:rPr lang="fr-FR" sz="2100" dirty="0" smtClean="0"/>
              <a:t>de crise </a:t>
            </a:r>
            <a:r>
              <a:rPr lang="fr-FR" sz="2100" dirty="0"/>
              <a:t>dans les zones affectées par les conflits</a:t>
            </a:r>
          </a:p>
          <a:p>
            <a:pPr algn="just">
              <a:buFont typeface="Wingdings" pitchFamily="2" charset="2"/>
              <a:buChar char="ü"/>
            </a:pPr>
            <a:r>
              <a:rPr lang="fr-FR" sz="2100" dirty="0"/>
              <a:t>Réaliser des actions de développement pour la sécurité dans les zones vulnérables</a:t>
            </a:r>
          </a:p>
          <a:p>
            <a:pPr algn="just">
              <a:buFont typeface="Wingdings" pitchFamily="2" charset="2"/>
              <a:buChar char="ü"/>
            </a:pPr>
            <a:r>
              <a:rPr lang="fr-FR" sz="2100" dirty="0"/>
              <a:t>Atténuer les effets pervers des mouvements migratoires</a:t>
            </a:r>
          </a:p>
          <a:p>
            <a:pPr algn="just">
              <a:buFont typeface="Wingdings" pitchFamily="2" charset="2"/>
              <a:buChar char="ü"/>
            </a:pPr>
            <a:r>
              <a:rPr lang="fr-FR" sz="2100" dirty="0"/>
              <a:t>Développer les actions d’insertion socio-économiques des jeunes </a:t>
            </a:r>
          </a:p>
          <a:p>
            <a:pPr algn="just">
              <a:buFont typeface="Wingdings" pitchFamily="2" charset="2"/>
              <a:buChar char="ü"/>
            </a:pPr>
            <a:r>
              <a:rPr lang="fr-FR" sz="2100" dirty="0"/>
              <a:t>Retourner, reconstruire, accompagner et renforcer la résilience des </a:t>
            </a:r>
            <a:r>
              <a:rPr lang="fr-FR" sz="2100" dirty="0" err="1"/>
              <a:t>PDIs</a:t>
            </a:r>
            <a:endParaRPr lang="fr-FR" sz="2100" dirty="0"/>
          </a:p>
          <a:p>
            <a:pPr algn="just">
              <a:buFont typeface="Wingdings" pitchFamily="2" charset="2"/>
              <a:buChar char="ü"/>
            </a:pPr>
            <a:r>
              <a:rPr lang="fr-FR" sz="2100" dirty="0" smtClean="0"/>
              <a:t>Revitaliser </a:t>
            </a:r>
            <a:r>
              <a:rPr lang="fr-FR" sz="2100" dirty="0"/>
              <a:t>les économies </a:t>
            </a:r>
            <a:r>
              <a:rPr lang="fr-FR" sz="2100" dirty="0" smtClean="0"/>
              <a:t>locales et relancer le développement dans la région</a:t>
            </a:r>
            <a:endParaRPr lang="fr-FR" sz="2100" dirty="0"/>
          </a:p>
        </p:txBody>
      </p:sp>
    </p:spTree>
    <p:extLst>
      <p:ext uri="{BB962C8B-B14F-4D97-AF65-F5344CB8AC3E}">
        <p14:creationId xmlns:p14="http://schemas.microsoft.com/office/powerpoint/2010/main" val="148122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276872"/>
            <a:ext cx="8229600" cy="2160240"/>
          </a:xfrm>
          <a:solidFill>
            <a:schemeClr val="accent5">
              <a:lumMod val="20000"/>
              <a:lumOff val="80000"/>
            </a:schemeClr>
          </a:solidFill>
          <a:ln w="57150">
            <a:solidFill>
              <a:schemeClr val="accent1"/>
            </a:solidFill>
          </a:ln>
        </p:spPr>
        <p:txBody>
          <a:bodyPr>
            <a:noAutofit/>
          </a:bodyPr>
          <a:lstStyle/>
          <a:p>
            <a:r>
              <a:rPr lang="fr-FR" sz="3200" b="1" dirty="0">
                <a:solidFill>
                  <a:schemeClr val="accent6">
                    <a:lumMod val="75000"/>
                  </a:schemeClr>
                </a:solidFill>
              </a:rPr>
              <a:t>2</a:t>
            </a:r>
            <a:r>
              <a:rPr lang="fr-FR" sz="3200" b="1" dirty="0" smtClean="0">
                <a:solidFill>
                  <a:schemeClr val="accent6">
                    <a:lumMod val="75000"/>
                  </a:schemeClr>
                </a:solidFill>
              </a:rPr>
              <a:t>. POTENTIEL ECONOMIQUE DE LA REGION</a:t>
            </a:r>
            <a:endParaRPr lang="fr-FR" sz="3200" b="1" dirty="0">
              <a:solidFill>
                <a:schemeClr val="accent6">
                  <a:lumMod val="75000"/>
                </a:schemeClr>
              </a:solidFill>
            </a:endParaRPr>
          </a:p>
        </p:txBody>
      </p:sp>
    </p:spTree>
    <p:extLst>
      <p:ext uri="{BB962C8B-B14F-4D97-AF65-F5344CB8AC3E}">
        <p14:creationId xmlns:p14="http://schemas.microsoft.com/office/powerpoint/2010/main" val="3060391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16632"/>
            <a:ext cx="7931224" cy="900336"/>
          </a:xfrm>
          <a:noFill/>
          <a:ln>
            <a:noFill/>
          </a:ln>
        </p:spPr>
        <p:txBody>
          <a:bodyPr>
            <a:noAutofit/>
          </a:bodyPr>
          <a:lstStyle/>
          <a:p>
            <a:r>
              <a:rPr lang="fr-FR" sz="2800" b="1" dirty="0" smtClean="0">
                <a:solidFill>
                  <a:srgbClr val="0070C0"/>
                </a:solidFill>
                <a:latin typeface="Arial Black" pitchFamily="34" charset="0"/>
              </a:rPr>
              <a:t>LA KOMADOUGOU-YOBÉ</a:t>
            </a:r>
            <a:r>
              <a:rPr lang="fr-FR" sz="3200" b="1" dirty="0" smtClean="0">
                <a:solidFill>
                  <a:schemeClr val="accent6">
                    <a:lumMod val="75000"/>
                  </a:schemeClr>
                </a:solidFill>
              </a:rPr>
              <a:t>, un  potentiel hydro agricole et halieutique remarquable </a:t>
            </a:r>
            <a:endParaRPr lang="fr-FR" sz="3200" b="1" dirty="0">
              <a:solidFill>
                <a:schemeClr val="accent6">
                  <a:lumMod val="75000"/>
                </a:schemeClr>
              </a:solidFill>
            </a:endParaRPr>
          </a:p>
        </p:txBody>
      </p:sp>
      <p:sp>
        <p:nvSpPr>
          <p:cNvPr id="3" name="Espace réservé du contenu 2"/>
          <p:cNvSpPr>
            <a:spLocks noGrp="1"/>
          </p:cNvSpPr>
          <p:nvPr>
            <p:ph idx="1"/>
          </p:nvPr>
        </p:nvSpPr>
        <p:spPr>
          <a:xfrm>
            <a:off x="457200" y="1265899"/>
            <a:ext cx="8229600" cy="5760640"/>
          </a:xfrm>
        </p:spPr>
        <p:txBody>
          <a:bodyPr>
            <a:normAutofit/>
          </a:bodyPr>
          <a:lstStyle/>
          <a:p>
            <a:pPr marL="0" indent="0" algn="just">
              <a:buNone/>
            </a:pPr>
            <a:r>
              <a:rPr lang="fr-FR" sz="2400" b="1" dirty="0" smtClean="0"/>
              <a:t>Le fleuve </a:t>
            </a:r>
            <a:r>
              <a:rPr lang="fr-FR" sz="2400" dirty="0" smtClean="0">
                <a:latin typeface="Arial Black" pitchFamily="34" charset="0"/>
              </a:rPr>
              <a:t>KAMADOUGOU-YOBE</a:t>
            </a:r>
            <a:r>
              <a:rPr lang="fr-FR" sz="2400" b="1" dirty="0" smtClean="0"/>
              <a:t> : 150 km de long sur la frontière avec le Nigéria </a:t>
            </a:r>
          </a:p>
          <a:p>
            <a:pPr marL="0" indent="0" algn="just">
              <a:buNone/>
            </a:pPr>
            <a:endParaRPr lang="fr-FR" sz="2400" b="1" dirty="0">
              <a:solidFill>
                <a:srgbClr val="0070C0"/>
              </a:solidFill>
            </a:endParaRPr>
          </a:p>
          <a:p>
            <a:pPr marL="0" indent="0" algn="just">
              <a:buNone/>
            </a:pPr>
            <a:endParaRPr lang="fr-FR" sz="2400" b="1" dirty="0" smtClean="0">
              <a:solidFill>
                <a:srgbClr val="0070C0"/>
              </a:solidFill>
            </a:endParaRPr>
          </a:p>
          <a:p>
            <a:pPr marL="0" indent="0" algn="just">
              <a:buNone/>
            </a:pPr>
            <a:endParaRPr lang="fr-FR" sz="2400" b="1" dirty="0">
              <a:solidFill>
                <a:srgbClr val="0070C0"/>
              </a:solidFill>
            </a:endParaRPr>
          </a:p>
          <a:p>
            <a:pPr marL="0" indent="0" algn="just">
              <a:buNone/>
            </a:pPr>
            <a:endParaRPr lang="fr-FR" sz="2400" b="1" dirty="0" smtClean="0">
              <a:solidFill>
                <a:srgbClr val="0070C0"/>
              </a:solidFill>
            </a:endParaRPr>
          </a:p>
          <a:p>
            <a:pPr marL="0" indent="0" algn="just">
              <a:buNone/>
            </a:pPr>
            <a:endParaRPr lang="fr-FR" sz="2400" b="1" dirty="0">
              <a:solidFill>
                <a:srgbClr val="0070C0"/>
              </a:solidFill>
            </a:endParaRPr>
          </a:p>
          <a:p>
            <a:pPr marL="0" indent="0" algn="just">
              <a:buNone/>
            </a:pPr>
            <a:endParaRPr lang="fr-FR" sz="2400" b="1" dirty="0" smtClean="0">
              <a:solidFill>
                <a:srgbClr val="0070C0"/>
              </a:solidFill>
            </a:endParaRPr>
          </a:p>
          <a:p>
            <a:pPr marL="0" indent="0" algn="just">
              <a:buNone/>
            </a:pPr>
            <a:endParaRPr lang="fr-FR" sz="2400" b="1" dirty="0">
              <a:solidFill>
                <a:srgbClr val="0070C0"/>
              </a:solidFill>
            </a:endParaRPr>
          </a:p>
          <a:p>
            <a:pPr marL="0" indent="0" algn="just">
              <a:buNone/>
            </a:pPr>
            <a:endParaRPr lang="fr-FR" sz="2400" b="1" dirty="0" smtClean="0"/>
          </a:p>
          <a:p>
            <a:pPr marL="0" indent="0" algn="just">
              <a:buNone/>
            </a:pPr>
            <a:r>
              <a:rPr lang="fr-FR" sz="2400" dirty="0" smtClean="0"/>
              <a:t>Une vallée fertile, une rivière poissonneuse  </a:t>
            </a:r>
          </a:p>
          <a:p>
            <a:pPr marL="0" indent="0" algn="just">
              <a:buNone/>
            </a:pPr>
            <a:r>
              <a:rPr lang="fr-FR" sz="2400" b="1" dirty="0">
                <a:solidFill>
                  <a:srgbClr val="0070C0"/>
                </a:solidFill>
              </a:rPr>
              <a:t>75 000 ha </a:t>
            </a:r>
            <a:r>
              <a:rPr lang="fr-FR" sz="2400" b="1" dirty="0" smtClean="0">
                <a:solidFill>
                  <a:srgbClr val="0070C0"/>
                </a:solidFill>
              </a:rPr>
              <a:t>de  terres agricoles le long de la </a:t>
            </a:r>
            <a:r>
              <a:rPr lang="fr-FR" sz="2400" b="1" dirty="0" err="1" smtClean="0">
                <a:solidFill>
                  <a:srgbClr val="0070C0"/>
                </a:solidFill>
              </a:rPr>
              <a:t>Komadougou</a:t>
            </a:r>
            <a:r>
              <a:rPr lang="fr-FR" sz="2400" b="1" dirty="0" smtClean="0">
                <a:solidFill>
                  <a:srgbClr val="0070C0"/>
                </a:solidFill>
              </a:rPr>
              <a:t> et </a:t>
            </a:r>
            <a:r>
              <a:rPr lang="fr-FR" sz="2400" b="1" dirty="0">
                <a:solidFill>
                  <a:srgbClr val="0070C0"/>
                </a:solidFill>
              </a:rPr>
              <a:t>8 000ha dans les  cuvettes oasiennes de Maine </a:t>
            </a:r>
            <a:r>
              <a:rPr lang="fr-FR" sz="2400" b="1" dirty="0" err="1">
                <a:solidFill>
                  <a:srgbClr val="0070C0"/>
                </a:solidFill>
              </a:rPr>
              <a:t>Soroa</a:t>
            </a:r>
            <a:r>
              <a:rPr lang="fr-FR" sz="2400" b="1" dirty="0">
                <a:solidFill>
                  <a:srgbClr val="0070C0"/>
                </a:solidFill>
              </a:rPr>
              <a:t>.</a:t>
            </a:r>
          </a:p>
          <a:p>
            <a:pPr marL="0" indent="0" algn="just">
              <a:buNone/>
            </a:pPr>
            <a:endParaRPr lang="fr-FR" sz="2400" b="1" dirty="0"/>
          </a:p>
        </p:txBody>
      </p:sp>
      <p:pic>
        <p:nvPicPr>
          <p:cNvPr id="1025" name="Image 1" descr="IMG_03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2060848"/>
            <a:ext cx="6835959" cy="34563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363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58987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1295"/>
          </a:xfrm>
        </p:spPr>
        <p:txBody>
          <a:bodyPr>
            <a:noAutofit/>
          </a:bodyPr>
          <a:lstStyle/>
          <a:p>
            <a:r>
              <a:rPr lang="fr-FR" sz="3200" b="1" dirty="0" smtClean="0">
                <a:solidFill>
                  <a:srgbClr val="002060"/>
                </a:solidFill>
              </a:rPr>
              <a:t>Aperçu des terres fertiles de la </a:t>
            </a:r>
            <a:r>
              <a:rPr lang="fr-FR" sz="3200" b="1" dirty="0" err="1" smtClean="0">
                <a:solidFill>
                  <a:srgbClr val="002060"/>
                </a:solidFill>
              </a:rPr>
              <a:t>Komadougou</a:t>
            </a:r>
            <a:r>
              <a:rPr lang="fr-FR" sz="3200" b="1" dirty="0" smtClean="0">
                <a:solidFill>
                  <a:srgbClr val="002060"/>
                </a:solidFill>
              </a:rPr>
              <a:t> </a:t>
            </a:r>
            <a:endParaRPr lang="fr-FR" sz="3200" b="1" dirty="0">
              <a:solidFill>
                <a:srgbClr val="002060"/>
              </a:solidFill>
            </a:endParaRPr>
          </a:p>
        </p:txBody>
      </p:sp>
      <p:sp>
        <p:nvSpPr>
          <p:cNvPr id="3" name="Espace réservé du contenu 2"/>
          <p:cNvSpPr>
            <a:spLocks noGrp="1"/>
          </p:cNvSpPr>
          <p:nvPr>
            <p:ph idx="1"/>
          </p:nvPr>
        </p:nvSpPr>
        <p:spPr/>
        <p:txBody>
          <a:bodyPr/>
          <a:lstStyle/>
          <a:p>
            <a:pPr marL="0" indent="0">
              <a:buNone/>
            </a:pPr>
            <a:r>
              <a:rPr lang="fr-FR" dirty="0"/>
              <a:t>.</a:t>
            </a:r>
          </a:p>
        </p:txBody>
      </p:sp>
      <p:pic>
        <p:nvPicPr>
          <p:cNvPr id="9218" name="Image 6" descr="E:\Conseil Regional de diffa\Société Niger River\Photos Conseil Régional\Conseil .... Régional\IMG_03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5933"/>
            <a:ext cx="8337715" cy="425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609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2807</TotalTime>
  <Words>1807</Words>
  <Application>Microsoft Office PowerPoint</Application>
  <PresentationFormat>Affichage à l'écran (4:3)</PresentationFormat>
  <Paragraphs>585</Paragraphs>
  <Slides>36</Slides>
  <Notes>13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36</vt:i4>
      </vt:variant>
    </vt:vector>
  </HeadingPairs>
  <TitlesOfParts>
    <vt:vector size="44" baseType="lpstr">
      <vt:lpstr>Arial</vt:lpstr>
      <vt:lpstr>Arial Black</vt:lpstr>
      <vt:lpstr>Arial Narrow</vt:lpstr>
      <vt:lpstr>Calibri</vt:lpstr>
      <vt:lpstr>Rockwell</vt:lpstr>
      <vt:lpstr>Times New Roman</vt:lpstr>
      <vt:lpstr>Wingdings</vt:lpstr>
      <vt:lpstr>Thème Office</vt:lpstr>
      <vt:lpstr>CONSEIL REGIONAL DE DIFFA </vt:lpstr>
      <vt:lpstr>1. PLAN DE PRÉSENTATION  </vt:lpstr>
      <vt:lpstr>1. PLAN DE PRÉSENTATION  </vt:lpstr>
      <vt:lpstr>1. PRESENTATION ET ETAT DES LIEUX DE LA REGION </vt:lpstr>
      <vt:lpstr>1. PRESENTATION ET ETAT DES LIEUX DE LA REGION </vt:lpstr>
      <vt:lpstr>Présentation PowerPoint</vt:lpstr>
      <vt:lpstr>2. POTENTIEL ECONOMIQUE DE LA REGION</vt:lpstr>
      <vt:lpstr>LA KOMADOUGOU-YOBÉ, un  potentiel hydro agricole et halieutique remarquable </vt:lpstr>
      <vt:lpstr>Aperçu des terres fertiles de la Komadougou </vt:lpstr>
      <vt:lpstr>Présentation PowerPoint</vt:lpstr>
      <vt:lpstr>Poisson du lac Tchad nigérien </vt:lpstr>
      <vt:lpstr>Diffa : Un potentiel pastoral certain  Bovins, camelins, chevaux, ovins, caprins</vt:lpstr>
      <vt:lpstr>Le poivron ou l’or rouge de Diffa </vt:lpstr>
      <vt:lpstr>Diffa : grand producteur de la gomme arabique  </vt:lpstr>
      <vt:lpstr>D’autres productions significatives  </vt:lpstr>
      <vt:lpstr>DIFFA : zone de production du pétrole nigérien </vt:lpstr>
      <vt:lpstr>DONNEES SECTORIELLES </vt:lpstr>
      <vt:lpstr>Présentation PowerPoint</vt:lpstr>
      <vt:lpstr>Présentation PowerPoint</vt:lpstr>
      <vt:lpstr>Présentation PowerPoint</vt:lpstr>
      <vt:lpstr>Présentation PowerPoint</vt:lpstr>
      <vt:lpstr>DONNEES SECTORIELLES </vt:lpstr>
      <vt:lpstr>Présentation PowerPoint</vt:lpstr>
      <vt:lpstr>DONNEES SECTORIELLES </vt:lpstr>
      <vt:lpstr>DONNEES SECTORIELLES </vt:lpstr>
      <vt:lpstr>DONNEES SECTORIELLES </vt:lpstr>
      <vt:lpstr>SECURITE : INCIDENTS DE PROTECTION</vt:lpstr>
      <vt:lpstr>INCIDENTS DE 2017-JUIN 2021</vt:lpstr>
      <vt:lpstr>SITUATION PAR COMMUNE</vt:lpstr>
      <vt:lpstr>MOUVEMENT DES POPULATIONS EN JUILLET 2021 : Retour</vt:lpstr>
      <vt:lpstr>MOUVEMENT DES POPULATIONS EN JUILLET 2021</vt:lpstr>
      <vt:lpstr>Présentation PowerPoint</vt:lpstr>
      <vt:lpstr>INONDATIONS AU 16/12/2019</vt:lpstr>
      <vt:lpstr>SITUATION DESS PERTES AU 16/12/2019</vt:lpstr>
      <vt:lpstr>RECOMMANDATIONS</vt:lpstr>
      <vt:lpstr>Je vous remercie pour votre aimable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hp</cp:lastModifiedBy>
  <cp:revision>94</cp:revision>
  <cp:lastPrinted>2021-08-24T06:43:56Z</cp:lastPrinted>
  <dcterms:created xsi:type="dcterms:W3CDTF">2019-11-25T15:14:31Z</dcterms:created>
  <dcterms:modified xsi:type="dcterms:W3CDTF">2021-09-11T06:35:01Z</dcterms:modified>
</cp:coreProperties>
</file>